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658" y="67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07208" y="0"/>
            <a:ext cx="9384792" cy="6857999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905000" y="0"/>
            <a:ext cx="6024372" cy="68580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45286" y="74803"/>
            <a:ext cx="10301427" cy="23304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1">
                <a:solidFill>
                  <a:srgbClr val="44536A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200" b="0" i="1" u="heavy">
                <a:solidFill>
                  <a:srgbClr val="944F7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1">
                <a:solidFill>
                  <a:srgbClr val="44536A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2/28/2024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1">
                <a:solidFill>
                  <a:srgbClr val="44536A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2/28/2024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2/28/2024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073140" y="48766"/>
            <a:ext cx="6118859" cy="6809229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967984" y="3047"/>
            <a:ext cx="6022848" cy="685495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40993" y="411861"/>
            <a:ext cx="4066540" cy="12204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1">
                <a:solidFill>
                  <a:srgbClr val="44536A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071242" y="1605178"/>
            <a:ext cx="7647940" cy="44538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1" u="heavy">
                <a:solidFill>
                  <a:srgbClr val="944F7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45286" y="74803"/>
            <a:ext cx="4772660" cy="2330450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12700" marR="5080" indent="-635" algn="ctr">
              <a:lnSpc>
                <a:spcPct val="90000"/>
              </a:lnSpc>
              <a:spcBef>
                <a:spcPts val="745"/>
              </a:spcBef>
            </a:pPr>
            <a:r>
              <a:rPr sz="5400" spc="-50" dirty="0">
                <a:solidFill>
                  <a:srgbClr val="B67C46"/>
                </a:solidFill>
                <a:latin typeface="Calibri Light"/>
                <a:cs typeface="Calibri Light"/>
              </a:rPr>
              <a:t>Школьное </a:t>
            </a:r>
            <a:r>
              <a:rPr sz="5400" spc="-45" dirty="0">
                <a:solidFill>
                  <a:srgbClr val="B67C46"/>
                </a:solidFill>
                <a:latin typeface="Calibri Light"/>
                <a:cs typeface="Calibri Light"/>
              </a:rPr>
              <a:t> ученическое </a:t>
            </a:r>
            <a:r>
              <a:rPr sz="5400" spc="-40" dirty="0">
                <a:solidFill>
                  <a:srgbClr val="B67C46"/>
                </a:solidFill>
                <a:latin typeface="Calibri Light"/>
                <a:cs typeface="Calibri Light"/>
              </a:rPr>
              <a:t> </a:t>
            </a:r>
            <a:r>
              <a:rPr sz="5400" spc="-30" dirty="0">
                <a:solidFill>
                  <a:srgbClr val="B67C46"/>
                </a:solidFill>
                <a:latin typeface="Calibri Light"/>
                <a:cs typeface="Calibri Light"/>
              </a:rPr>
              <a:t>с</a:t>
            </a:r>
            <a:r>
              <a:rPr sz="5400" spc="-40" dirty="0">
                <a:solidFill>
                  <a:srgbClr val="B67C46"/>
                </a:solidFill>
                <a:latin typeface="Calibri Light"/>
                <a:cs typeface="Calibri Light"/>
              </a:rPr>
              <a:t>а</a:t>
            </a:r>
            <a:r>
              <a:rPr sz="5400" spc="-65" dirty="0">
                <a:solidFill>
                  <a:srgbClr val="B67C46"/>
                </a:solidFill>
                <a:latin typeface="Calibri Light"/>
                <a:cs typeface="Calibri Light"/>
              </a:rPr>
              <a:t>м</a:t>
            </a:r>
            <a:r>
              <a:rPr sz="5400" spc="-50" dirty="0">
                <a:solidFill>
                  <a:srgbClr val="B67C46"/>
                </a:solidFill>
                <a:latin typeface="Calibri Light"/>
                <a:cs typeface="Calibri Light"/>
              </a:rPr>
              <a:t>о</a:t>
            </a:r>
            <a:r>
              <a:rPr sz="5400" spc="-55" dirty="0">
                <a:solidFill>
                  <a:srgbClr val="B67C46"/>
                </a:solidFill>
                <a:latin typeface="Calibri Light"/>
                <a:cs typeface="Calibri Light"/>
              </a:rPr>
              <a:t>у</a:t>
            </a:r>
            <a:r>
              <a:rPr sz="5400" spc="-65" dirty="0">
                <a:solidFill>
                  <a:srgbClr val="B67C46"/>
                </a:solidFill>
                <a:latin typeface="Calibri Light"/>
                <a:cs typeface="Calibri Light"/>
              </a:rPr>
              <a:t>п</a:t>
            </a:r>
            <a:r>
              <a:rPr sz="5400" spc="-50" dirty="0">
                <a:solidFill>
                  <a:srgbClr val="B67C46"/>
                </a:solidFill>
                <a:latin typeface="Calibri Light"/>
                <a:cs typeface="Calibri Light"/>
              </a:rPr>
              <a:t>равл</a:t>
            </a:r>
            <a:r>
              <a:rPr sz="5400" spc="-55" dirty="0">
                <a:solidFill>
                  <a:srgbClr val="B67C46"/>
                </a:solidFill>
                <a:latin typeface="Calibri Light"/>
                <a:cs typeface="Calibri Light"/>
              </a:rPr>
              <a:t>е</a:t>
            </a:r>
            <a:r>
              <a:rPr sz="5400" spc="-60" dirty="0">
                <a:solidFill>
                  <a:srgbClr val="B67C46"/>
                </a:solidFill>
                <a:latin typeface="Calibri Light"/>
                <a:cs typeface="Calibri Light"/>
              </a:rPr>
              <a:t>н</a:t>
            </a:r>
            <a:r>
              <a:rPr sz="5400" spc="-45" dirty="0">
                <a:solidFill>
                  <a:srgbClr val="B67C46"/>
                </a:solidFill>
                <a:latin typeface="Calibri Light"/>
                <a:cs typeface="Calibri Light"/>
              </a:rPr>
              <a:t>и</a:t>
            </a:r>
            <a:r>
              <a:rPr sz="5400" dirty="0">
                <a:solidFill>
                  <a:srgbClr val="B67C46"/>
                </a:solidFill>
                <a:latin typeface="Calibri Light"/>
                <a:cs typeface="Calibri Light"/>
              </a:rPr>
              <a:t>е</a:t>
            </a:r>
            <a:endParaRPr sz="5400">
              <a:latin typeface="Calibri Light"/>
              <a:cs typeface="Calibri Ligh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62000" y="3581400"/>
            <a:ext cx="6348578" cy="118494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1099185" marR="5080" indent="-1087120">
              <a:lnSpc>
                <a:spcPts val="4320"/>
              </a:lnSpc>
              <a:spcBef>
                <a:spcPts val="640"/>
              </a:spcBef>
            </a:pPr>
            <a:r>
              <a:rPr lang="ru-RU" sz="4000" spc="-35" dirty="0" smtClean="0">
                <a:solidFill>
                  <a:srgbClr val="B67C46"/>
                </a:solidFill>
                <a:latin typeface="Calibri Light"/>
                <a:cs typeface="Calibri Light"/>
              </a:rPr>
              <a:t>ГБОУ «</a:t>
            </a:r>
            <a:r>
              <a:rPr lang="ru-RU" sz="4000" spc="-35" dirty="0" err="1" smtClean="0">
                <a:solidFill>
                  <a:srgbClr val="B67C46"/>
                </a:solidFill>
                <a:latin typeface="Calibri Light"/>
                <a:cs typeface="Calibri Light"/>
              </a:rPr>
              <a:t>Тетюшская</a:t>
            </a:r>
            <a:r>
              <a:rPr lang="ru-RU" sz="4000" spc="-35" dirty="0" smtClean="0">
                <a:solidFill>
                  <a:srgbClr val="B67C46"/>
                </a:solidFill>
                <a:latin typeface="Calibri Light"/>
                <a:cs typeface="Calibri Light"/>
              </a:rPr>
              <a:t> кадетская школа-интернат»</a:t>
            </a:r>
            <a:endParaRPr sz="4000" dirty="0">
              <a:latin typeface="Calibri Light"/>
              <a:cs typeface="Calibri Ligh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39" y="376473"/>
            <a:ext cx="9119870" cy="66802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4200" b="1" spc="-395" dirty="0">
                <a:latin typeface="Verdana"/>
                <a:cs typeface="Verdana"/>
              </a:rPr>
              <a:t>Соде</a:t>
            </a:r>
            <a:r>
              <a:rPr sz="4200" b="1" spc="-390" dirty="0">
                <a:latin typeface="Verdana"/>
                <a:cs typeface="Verdana"/>
              </a:rPr>
              <a:t>р</a:t>
            </a:r>
            <a:r>
              <a:rPr sz="4200" b="1" spc="-470" dirty="0">
                <a:latin typeface="Verdana"/>
                <a:cs typeface="Verdana"/>
              </a:rPr>
              <a:t>жание</a:t>
            </a:r>
            <a:r>
              <a:rPr sz="4200" b="1" spc="-229" dirty="0">
                <a:latin typeface="Verdana"/>
                <a:cs typeface="Verdana"/>
              </a:rPr>
              <a:t> </a:t>
            </a:r>
            <a:r>
              <a:rPr sz="4200" b="1" spc="-380" dirty="0">
                <a:latin typeface="Verdana"/>
                <a:cs typeface="Verdana"/>
              </a:rPr>
              <a:t>деятельно</a:t>
            </a:r>
            <a:r>
              <a:rPr sz="4200" b="1" spc="-330" dirty="0">
                <a:latin typeface="Verdana"/>
                <a:cs typeface="Verdana"/>
              </a:rPr>
              <a:t>с</a:t>
            </a:r>
            <a:r>
              <a:rPr sz="4200" b="1" spc="-300" dirty="0">
                <a:latin typeface="Verdana"/>
                <a:cs typeface="Verdana"/>
              </a:rPr>
              <a:t>ти</a:t>
            </a:r>
            <a:r>
              <a:rPr sz="4200" b="1" spc="-204" dirty="0">
                <a:latin typeface="Verdana"/>
                <a:cs typeface="Verdana"/>
              </a:rPr>
              <a:t> </a:t>
            </a:r>
            <a:r>
              <a:rPr sz="4200" b="1" spc="-370" dirty="0">
                <a:latin typeface="Verdana"/>
                <a:cs typeface="Verdana"/>
              </a:rPr>
              <a:t>Совета</a:t>
            </a:r>
            <a:endParaRPr sz="42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16939" y="600865"/>
            <a:ext cx="8891270" cy="5224145"/>
          </a:xfrm>
          <a:prstGeom prst="rect">
            <a:avLst/>
          </a:prstGeom>
        </p:spPr>
        <p:txBody>
          <a:bodyPr vert="horz" wrap="square" lIns="0" tIns="3390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670"/>
              </a:spcBef>
            </a:pPr>
            <a:r>
              <a:rPr sz="4200" b="1" i="1" spc="-425" dirty="0">
                <a:solidFill>
                  <a:srgbClr val="44536A"/>
                </a:solidFill>
                <a:latin typeface="Verdana"/>
                <a:cs typeface="Verdana"/>
              </a:rPr>
              <a:t>учащихся</a:t>
            </a:r>
            <a:endParaRPr sz="42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1795"/>
              </a:spcBef>
            </a:pPr>
            <a:r>
              <a:rPr sz="2950" u="heavy" spc="-85" dirty="0">
                <a:solidFill>
                  <a:srgbClr val="944F71"/>
                </a:solidFill>
                <a:uFill>
                  <a:solidFill>
                    <a:srgbClr val="944F71"/>
                  </a:solidFill>
                </a:uFill>
                <a:latin typeface="Tahoma"/>
                <a:cs typeface="Tahoma"/>
              </a:rPr>
              <a:t>Комиссии:</a:t>
            </a:r>
            <a:endParaRPr sz="2950">
              <a:latin typeface="Tahoma"/>
              <a:cs typeface="Tahoma"/>
            </a:endParaRPr>
          </a:p>
          <a:p>
            <a:pPr marL="241300" indent="-229235">
              <a:lnSpc>
                <a:spcPct val="100000"/>
              </a:lnSpc>
              <a:spcBef>
                <a:spcPts val="475"/>
              </a:spcBef>
              <a:buFont typeface="Arial MT"/>
              <a:buChar char="•"/>
              <a:tabLst>
                <a:tab pos="241935" algn="l"/>
              </a:tabLst>
            </a:pPr>
            <a:r>
              <a:rPr sz="2800" spc="-10" dirty="0">
                <a:latin typeface="Calibri"/>
                <a:cs typeface="Calibri"/>
              </a:rPr>
              <a:t>Комиссия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по</a:t>
            </a:r>
            <a:r>
              <a:rPr sz="2800" spc="-10" dirty="0">
                <a:latin typeface="Calibri"/>
                <a:cs typeface="Calibri"/>
              </a:rPr>
              <a:t> патриотизму;</a:t>
            </a:r>
            <a:endParaRPr sz="2800">
              <a:latin typeface="Calibri"/>
              <a:cs typeface="Calibri"/>
            </a:endParaRPr>
          </a:p>
          <a:p>
            <a:pPr marL="241300" indent="-229235">
              <a:lnSpc>
                <a:spcPct val="100000"/>
              </a:lnSpc>
              <a:spcBef>
                <a:spcPts val="660"/>
              </a:spcBef>
              <a:buFont typeface="Arial MT"/>
              <a:buChar char="•"/>
              <a:tabLst>
                <a:tab pos="241935" algn="l"/>
              </a:tabLst>
            </a:pPr>
            <a:r>
              <a:rPr sz="2800" spc="-10" dirty="0">
                <a:latin typeface="Calibri"/>
                <a:cs typeface="Calibri"/>
              </a:rPr>
              <a:t>Комиссия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по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печати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и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информации;</a:t>
            </a:r>
            <a:endParaRPr sz="2800">
              <a:latin typeface="Calibri"/>
              <a:cs typeface="Calibri"/>
            </a:endParaRPr>
          </a:p>
          <a:p>
            <a:pPr marL="241300" indent="-229235">
              <a:lnSpc>
                <a:spcPct val="100000"/>
              </a:lnSpc>
              <a:spcBef>
                <a:spcPts val="660"/>
              </a:spcBef>
              <a:buFont typeface="Arial MT"/>
              <a:buChar char="•"/>
              <a:tabLst>
                <a:tab pos="241935" algn="l"/>
              </a:tabLst>
            </a:pPr>
            <a:r>
              <a:rPr sz="2800" spc="-10" dirty="0">
                <a:latin typeface="Calibri"/>
                <a:cs typeface="Calibri"/>
              </a:rPr>
              <a:t>Комиссия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по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волонтерству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и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общественным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движениям;</a:t>
            </a:r>
            <a:endParaRPr sz="2800">
              <a:latin typeface="Calibri"/>
              <a:cs typeface="Calibri"/>
            </a:endParaRPr>
          </a:p>
          <a:p>
            <a:pPr marL="241300" indent="-229235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241935" algn="l"/>
              </a:tabLst>
            </a:pPr>
            <a:r>
              <a:rPr sz="2800" spc="-10" dirty="0">
                <a:latin typeface="Calibri"/>
                <a:cs typeface="Calibri"/>
              </a:rPr>
              <a:t>Комиссия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учебы</a:t>
            </a:r>
            <a:r>
              <a:rPr sz="2800" spc="-5" dirty="0">
                <a:latin typeface="Calibri"/>
                <a:cs typeface="Calibri"/>
              </a:rPr>
              <a:t> и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spc="-30" dirty="0">
                <a:latin typeface="Calibri"/>
                <a:cs typeface="Calibri"/>
              </a:rPr>
              <a:t>труда;</a:t>
            </a:r>
            <a:endParaRPr sz="2800">
              <a:latin typeface="Calibri"/>
              <a:cs typeface="Calibri"/>
            </a:endParaRPr>
          </a:p>
          <a:p>
            <a:pPr marL="241300" indent="-229235">
              <a:lnSpc>
                <a:spcPct val="100000"/>
              </a:lnSpc>
              <a:spcBef>
                <a:spcPts val="660"/>
              </a:spcBef>
              <a:buFont typeface="Arial MT"/>
              <a:buChar char="•"/>
              <a:tabLst>
                <a:tab pos="241935" algn="l"/>
              </a:tabLst>
            </a:pPr>
            <a:r>
              <a:rPr sz="2800" spc="-10" dirty="0">
                <a:latin typeface="Calibri"/>
                <a:cs typeface="Calibri"/>
              </a:rPr>
              <a:t>Комиссия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социального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проектирования;</a:t>
            </a:r>
            <a:endParaRPr sz="2800">
              <a:latin typeface="Calibri"/>
              <a:cs typeface="Calibri"/>
            </a:endParaRPr>
          </a:p>
          <a:p>
            <a:pPr marL="241300" indent="-229235">
              <a:lnSpc>
                <a:spcPct val="100000"/>
              </a:lnSpc>
              <a:spcBef>
                <a:spcPts val="660"/>
              </a:spcBef>
              <a:buFont typeface="Arial MT"/>
              <a:buChar char="•"/>
              <a:tabLst>
                <a:tab pos="241935" algn="l"/>
              </a:tabLst>
            </a:pPr>
            <a:r>
              <a:rPr sz="2800" spc="-10" dirty="0">
                <a:latin typeface="Calibri"/>
                <a:cs typeface="Calibri"/>
              </a:rPr>
              <a:t>Комиссия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по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спорту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и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туризму;</a:t>
            </a:r>
            <a:endParaRPr sz="2800">
              <a:latin typeface="Calibri"/>
              <a:cs typeface="Calibri"/>
            </a:endParaRPr>
          </a:p>
          <a:p>
            <a:pPr marL="241300" indent="-229235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241935" algn="l"/>
              </a:tabLst>
            </a:pPr>
            <a:r>
              <a:rPr sz="2800" spc="-10" dirty="0">
                <a:latin typeface="Calibri"/>
                <a:cs typeface="Calibri"/>
              </a:rPr>
              <a:t>Комиссия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по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организационным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делам.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12700" marR="5080">
              <a:lnSpc>
                <a:spcPct val="90000"/>
              </a:lnSpc>
              <a:spcBef>
                <a:spcPts val="430"/>
              </a:spcBef>
            </a:pPr>
            <a:r>
              <a:rPr spc="-30" dirty="0"/>
              <a:t>ОБЯЗАННОСТИ </a:t>
            </a:r>
            <a:r>
              <a:rPr spc="-35" dirty="0"/>
              <a:t>ОСНОВНЫХ </a:t>
            </a:r>
            <a:r>
              <a:rPr spc="-30" dirty="0"/>
              <a:t> </a:t>
            </a:r>
            <a:r>
              <a:rPr spc="-35" dirty="0"/>
              <a:t>ДОЛЖНОСТНЫХ </a:t>
            </a:r>
            <a:r>
              <a:rPr spc="-25" dirty="0"/>
              <a:t>ЛИЦ </a:t>
            </a:r>
            <a:r>
              <a:rPr spc="-20" dirty="0"/>
              <a:t> </a:t>
            </a:r>
            <a:r>
              <a:rPr spc="-30" dirty="0"/>
              <a:t>СОВЕТА</a:t>
            </a:r>
            <a:r>
              <a:rPr spc="-50" dirty="0"/>
              <a:t> </a:t>
            </a:r>
            <a:r>
              <a:rPr spc="-30" dirty="0"/>
              <a:t>УЧАЩИХСЯ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5"/>
              </a:spcBef>
            </a:pPr>
            <a:r>
              <a:rPr spc="-10" dirty="0"/>
              <a:t>Председатель:</a:t>
            </a:r>
          </a:p>
          <a:p>
            <a:pPr marL="241300" indent="-229235">
              <a:lnSpc>
                <a:spcPct val="100000"/>
              </a:lnSpc>
              <a:spcBef>
                <a:spcPts val="200"/>
              </a:spcBef>
              <a:buFont typeface="Arial MT"/>
              <a:buChar char="•"/>
              <a:tabLst>
                <a:tab pos="241300" algn="l"/>
                <a:tab pos="241935" algn="l"/>
              </a:tabLst>
            </a:pPr>
            <a:r>
              <a:rPr i="0" u="none" spc="-15" dirty="0">
                <a:solidFill>
                  <a:srgbClr val="000000"/>
                </a:solidFill>
                <a:latin typeface="Calibri"/>
                <a:cs typeface="Calibri"/>
              </a:rPr>
              <a:t>руководит</a:t>
            </a:r>
            <a:r>
              <a:rPr i="0" u="none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i="0" u="none" spc="-15" dirty="0">
                <a:solidFill>
                  <a:srgbClr val="000000"/>
                </a:solidFill>
                <a:latin typeface="Calibri"/>
                <a:cs typeface="Calibri"/>
              </a:rPr>
              <a:t>деятельностью</a:t>
            </a:r>
            <a:r>
              <a:rPr i="0" u="none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i="0" u="none" spc="-5" dirty="0">
                <a:solidFill>
                  <a:srgbClr val="000000"/>
                </a:solidFill>
                <a:latin typeface="Calibri"/>
                <a:cs typeface="Calibri"/>
              </a:rPr>
              <a:t>Совета;</a:t>
            </a:r>
          </a:p>
          <a:p>
            <a:pPr marL="241300" indent="-229235">
              <a:lnSpc>
                <a:spcPct val="100000"/>
              </a:lnSpc>
              <a:spcBef>
                <a:spcPts val="204"/>
              </a:spcBef>
              <a:buFont typeface="Arial MT"/>
              <a:buChar char="•"/>
              <a:tabLst>
                <a:tab pos="241300" algn="l"/>
                <a:tab pos="241935" algn="l"/>
              </a:tabLst>
            </a:pPr>
            <a:r>
              <a:rPr i="0" u="none" spc="-5" dirty="0">
                <a:solidFill>
                  <a:srgbClr val="000000"/>
                </a:solidFill>
                <a:latin typeface="Calibri"/>
                <a:cs typeface="Calibri"/>
              </a:rPr>
              <a:t>созывает</a:t>
            </a:r>
            <a:r>
              <a:rPr i="0" u="none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i="0" u="none" spc="-5" dirty="0">
                <a:solidFill>
                  <a:srgbClr val="000000"/>
                </a:solidFill>
                <a:latin typeface="Calibri"/>
                <a:cs typeface="Calibri"/>
              </a:rPr>
              <a:t>и </a:t>
            </a:r>
            <a:r>
              <a:rPr i="0" u="none" spc="-10" dirty="0">
                <a:solidFill>
                  <a:srgbClr val="000000"/>
                </a:solidFill>
                <a:latin typeface="Calibri"/>
                <a:cs typeface="Calibri"/>
              </a:rPr>
              <a:t>проводит заседания Совета;</a:t>
            </a:r>
          </a:p>
          <a:p>
            <a:pPr marL="241300" marR="875030" indent="-229235">
              <a:lnSpc>
                <a:spcPct val="70000"/>
              </a:lnSpc>
              <a:spcBef>
                <a:spcPts val="1010"/>
              </a:spcBef>
              <a:buFont typeface="Arial MT"/>
              <a:buChar char="•"/>
              <a:tabLst>
                <a:tab pos="241300" algn="l"/>
                <a:tab pos="241935" algn="l"/>
              </a:tabLst>
            </a:pPr>
            <a:r>
              <a:rPr i="0" u="none" spc="-20" dirty="0">
                <a:solidFill>
                  <a:srgbClr val="000000"/>
                </a:solidFill>
                <a:latin typeface="Calibri"/>
                <a:cs typeface="Calibri"/>
              </a:rPr>
              <a:t>координирует</a:t>
            </a:r>
            <a:r>
              <a:rPr i="0" u="none" spc="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i="0" u="none" spc="-5" dirty="0">
                <a:solidFill>
                  <a:srgbClr val="000000"/>
                </a:solidFill>
                <a:latin typeface="Calibri"/>
                <a:cs typeface="Calibri"/>
              </a:rPr>
              <a:t>и</a:t>
            </a:r>
            <a:r>
              <a:rPr i="0" u="none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i="0" u="none" spc="-15" dirty="0">
                <a:solidFill>
                  <a:srgbClr val="000000"/>
                </a:solidFill>
                <a:latin typeface="Calibri"/>
                <a:cs typeface="Calibri"/>
              </a:rPr>
              <a:t>контролирует</a:t>
            </a:r>
            <a:r>
              <a:rPr i="0" u="none" spc="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i="0" u="none" spc="-15" dirty="0">
                <a:solidFill>
                  <a:srgbClr val="000000"/>
                </a:solidFill>
                <a:latin typeface="Calibri"/>
                <a:cs typeface="Calibri"/>
              </a:rPr>
              <a:t>деятельность</a:t>
            </a:r>
            <a:r>
              <a:rPr i="0" u="none" spc="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i="0" u="none" spc="-10" dirty="0">
                <a:solidFill>
                  <a:srgbClr val="000000"/>
                </a:solidFill>
                <a:latin typeface="Calibri"/>
                <a:cs typeface="Calibri"/>
              </a:rPr>
              <a:t>комиссий, </a:t>
            </a:r>
            <a:r>
              <a:rPr i="0" u="none" spc="-48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i="0" u="none" spc="-5" dirty="0">
                <a:solidFill>
                  <a:srgbClr val="000000"/>
                </a:solidFill>
                <a:latin typeface="Calibri"/>
                <a:cs typeface="Calibri"/>
              </a:rPr>
              <a:t>инициативных</a:t>
            </a:r>
            <a:r>
              <a:rPr i="0" u="none" spc="-10" dirty="0">
                <a:solidFill>
                  <a:srgbClr val="000000"/>
                </a:solidFill>
                <a:latin typeface="Calibri"/>
                <a:cs typeface="Calibri"/>
              </a:rPr>
              <a:t> групп;</a:t>
            </a:r>
          </a:p>
          <a:p>
            <a:pPr marL="241300" indent="-229235">
              <a:lnSpc>
                <a:spcPts val="2245"/>
              </a:lnSpc>
              <a:spcBef>
                <a:spcPts val="204"/>
              </a:spcBef>
              <a:buFont typeface="Arial MT"/>
              <a:buChar char="•"/>
              <a:tabLst>
                <a:tab pos="241300" algn="l"/>
                <a:tab pos="241935" algn="l"/>
              </a:tabLst>
            </a:pPr>
            <a:r>
              <a:rPr i="0" u="none" spc="-10" dirty="0">
                <a:solidFill>
                  <a:srgbClr val="000000"/>
                </a:solidFill>
                <a:latin typeface="Calibri"/>
                <a:cs typeface="Calibri"/>
              </a:rPr>
              <a:t>отвечает</a:t>
            </a:r>
            <a:r>
              <a:rPr i="0" u="none" spc="-5" dirty="0">
                <a:solidFill>
                  <a:srgbClr val="000000"/>
                </a:solidFill>
                <a:latin typeface="Calibri"/>
                <a:cs typeface="Calibri"/>
              </a:rPr>
              <a:t> за</a:t>
            </a:r>
            <a:r>
              <a:rPr i="0" u="none" spc="-10" dirty="0">
                <a:solidFill>
                  <a:srgbClr val="000000"/>
                </a:solidFill>
                <a:latin typeface="Calibri"/>
                <a:cs typeface="Calibri"/>
              </a:rPr>
              <a:t> проведение</a:t>
            </a:r>
            <a:r>
              <a:rPr i="0" u="none" spc="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i="0" u="none" spc="-5" dirty="0">
                <a:solidFill>
                  <a:srgbClr val="000000"/>
                </a:solidFill>
                <a:latin typeface="Calibri"/>
                <a:cs typeface="Calibri"/>
              </a:rPr>
              <a:t>учёбы</a:t>
            </a:r>
            <a:r>
              <a:rPr i="0" u="none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i="0" u="none" spc="-5" dirty="0">
                <a:solidFill>
                  <a:srgbClr val="000000"/>
                </a:solidFill>
                <a:latin typeface="Calibri"/>
                <a:cs typeface="Calibri"/>
              </a:rPr>
              <a:t>актива</a:t>
            </a:r>
            <a:r>
              <a:rPr i="0" u="none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i="0" u="none" spc="-5" dirty="0">
                <a:solidFill>
                  <a:srgbClr val="000000"/>
                </a:solidFill>
                <a:latin typeface="Calibri"/>
                <a:cs typeface="Calibri"/>
              </a:rPr>
              <a:t>классных</a:t>
            </a:r>
            <a:r>
              <a:rPr i="0" u="none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i="0" u="none" spc="-5" dirty="0">
                <a:solidFill>
                  <a:srgbClr val="000000"/>
                </a:solidFill>
                <a:latin typeface="Calibri"/>
                <a:cs typeface="Calibri"/>
              </a:rPr>
              <a:t>органов</a:t>
            </a:r>
          </a:p>
          <a:p>
            <a:pPr marL="241300">
              <a:lnSpc>
                <a:spcPts val="2245"/>
              </a:lnSpc>
            </a:pPr>
            <a:r>
              <a:rPr i="0" u="none" spc="-10" dirty="0">
                <a:solidFill>
                  <a:srgbClr val="000000"/>
                </a:solidFill>
                <a:latin typeface="Calibri"/>
                <a:cs typeface="Calibri"/>
              </a:rPr>
              <a:t>ученического</a:t>
            </a:r>
            <a:r>
              <a:rPr i="0" u="none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i="0" u="none" spc="-5" dirty="0">
                <a:solidFill>
                  <a:srgbClr val="000000"/>
                </a:solidFill>
                <a:latin typeface="Calibri"/>
                <a:cs typeface="Calibri"/>
              </a:rPr>
              <a:t>самоуправления;</a:t>
            </a:r>
          </a:p>
          <a:p>
            <a:pPr marL="241300" marR="1423670" indent="-229235">
              <a:lnSpc>
                <a:spcPct val="70000"/>
              </a:lnSpc>
              <a:spcBef>
                <a:spcPts val="1000"/>
              </a:spcBef>
              <a:buFont typeface="Arial MT"/>
              <a:buChar char="•"/>
              <a:tabLst>
                <a:tab pos="241300" algn="l"/>
                <a:tab pos="241935" algn="l"/>
              </a:tabLst>
            </a:pPr>
            <a:r>
              <a:rPr i="0" u="none" spc="-15" dirty="0">
                <a:solidFill>
                  <a:srgbClr val="000000"/>
                </a:solidFill>
                <a:latin typeface="Calibri"/>
                <a:cs typeface="Calibri"/>
              </a:rPr>
              <a:t>контролирует</a:t>
            </a:r>
            <a:r>
              <a:rPr i="0" u="none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i="0" u="none" spc="-5" dirty="0">
                <a:solidFill>
                  <a:srgbClr val="000000"/>
                </a:solidFill>
                <a:latin typeface="Calibri"/>
                <a:cs typeface="Calibri"/>
              </a:rPr>
              <a:t>и</a:t>
            </a:r>
            <a:r>
              <a:rPr i="0" u="none" spc="-10" dirty="0">
                <a:solidFill>
                  <a:srgbClr val="000000"/>
                </a:solidFill>
                <a:latin typeface="Calibri"/>
                <a:cs typeface="Calibri"/>
              </a:rPr>
              <a:t> организует</a:t>
            </a:r>
            <a:r>
              <a:rPr i="0" u="none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i="0" u="none" spc="-10" dirty="0">
                <a:solidFill>
                  <a:srgbClr val="000000"/>
                </a:solidFill>
                <a:latin typeface="Calibri"/>
                <a:cs typeface="Calibri"/>
              </a:rPr>
              <a:t>ведение</a:t>
            </a:r>
            <a:r>
              <a:rPr i="0" u="none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i="0" u="none" spc="-15" dirty="0">
                <a:solidFill>
                  <a:srgbClr val="000000"/>
                </a:solidFill>
                <a:latin typeface="Calibri"/>
                <a:cs typeface="Calibri"/>
              </a:rPr>
              <a:t>необходимой </a:t>
            </a:r>
            <a:r>
              <a:rPr i="0" u="none" spc="-48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i="0" u="none" spc="-10" dirty="0">
                <a:solidFill>
                  <a:srgbClr val="000000"/>
                </a:solidFill>
                <a:latin typeface="Calibri"/>
                <a:cs typeface="Calibri"/>
              </a:rPr>
              <a:t>документации,</a:t>
            </a:r>
            <a:r>
              <a:rPr i="0" u="none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i="0" u="none" spc="-15" dirty="0">
                <a:solidFill>
                  <a:srgbClr val="000000"/>
                </a:solidFill>
                <a:latin typeface="Calibri"/>
                <a:cs typeface="Calibri"/>
              </a:rPr>
              <a:t>подписывает</a:t>
            </a:r>
            <a:r>
              <a:rPr i="0" u="none" spc="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i="0" u="none" spc="-5" dirty="0">
                <a:solidFill>
                  <a:srgbClr val="000000"/>
                </a:solidFill>
                <a:latin typeface="Calibri"/>
                <a:cs typeface="Calibri"/>
              </a:rPr>
              <a:t>решения</a:t>
            </a:r>
            <a:r>
              <a:rPr i="0" u="none" spc="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i="0" u="none" spc="-5" dirty="0">
                <a:solidFill>
                  <a:srgbClr val="000000"/>
                </a:solidFill>
                <a:latin typeface="Calibri"/>
                <a:cs typeface="Calibri"/>
              </a:rPr>
              <a:t>Совета;</a:t>
            </a:r>
          </a:p>
          <a:p>
            <a:pPr marL="241300" marR="5080" indent="-229235">
              <a:lnSpc>
                <a:spcPct val="70000"/>
              </a:lnSpc>
              <a:spcBef>
                <a:spcPts val="1005"/>
              </a:spcBef>
              <a:buFont typeface="Arial MT"/>
              <a:buChar char="•"/>
              <a:tabLst>
                <a:tab pos="241300" algn="l"/>
                <a:tab pos="241935" algn="l"/>
              </a:tabLst>
            </a:pPr>
            <a:r>
              <a:rPr i="0" u="none" spc="-10" dirty="0">
                <a:solidFill>
                  <a:srgbClr val="000000"/>
                </a:solidFill>
                <a:latin typeface="Calibri"/>
                <a:cs typeface="Calibri"/>
              </a:rPr>
              <a:t>заботится</a:t>
            </a:r>
            <a:r>
              <a:rPr i="0" u="none" spc="-5" dirty="0">
                <a:solidFill>
                  <a:srgbClr val="000000"/>
                </a:solidFill>
                <a:latin typeface="Calibri"/>
                <a:cs typeface="Calibri"/>
              </a:rPr>
              <a:t> об</a:t>
            </a:r>
            <a:r>
              <a:rPr i="0" u="none" spc="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i="0" u="none" spc="-5" dirty="0">
                <a:solidFill>
                  <a:srgbClr val="000000"/>
                </a:solidFill>
                <a:latin typeface="Calibri"/>
                <a:cs typeface="Calibri"/>
              </a:rPr>
              <a:t>укреплении</a:t>
            </a:r>
            <a:r>
              <a:rPr i="0" u="none" spc="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i="0" u="none" spc="-5" dirty="0">
                <a:solidFill>
                  <a:srgbClr val="000000"/>
                </a:solidFill>
                <a:latin typeface="Calibri"/>
                <a:cs typeface="Calibri"/>
              </a:rPr>
              <a:t>социального</a:t>
            </a:r>
            <a:r>
              <a:rPr i="0" u="none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i="0" u="none" spc="-10" dirty="0">
                <a:solidFill>
                  <a:srgbClr val="000000"/>
                </a:solidFill>
                <a:latin typeface="Calibri"/>
                <a:cs typeface="Calibri"/>
              </a:rPr>
              <a:t>статуса</a:t>
            </a:r>
            <a:r>
              <a:rPr i="0" u="none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i="0" u="none" spc="-10" dirty="0">
                <a:solidFill>
                  <a:srgbClr val="000000"/>
                </a:solidFill>
                <a:latin typeface="Calibri"/>
                <a:cs typeface="Calibri"/>
              </a:rPr>
              <a:t>участников </a:t>
            </a:r>
            <a:r>
              <a:rPr i="0" u="none" spc="-5" dirty="0">
                <a:solidFill>
                  <a:srgbClr val="000000"/>
                </a:solidFill>
                <a:latin typeface="Calibri"/>
                <a:cs typeface="Calibri"/>
              </a:rPr>
              <a:t> Совета,</a:t>
            </a:r>
            <a:r>
              <a:rPr i="0" u="none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i="0" u="none" spc="-5" dirty="0">
                <a:solidFill>
                  <a:srgbClr val="000000"/>
                </a:solidFill>
                <a:latin typeface="Calibri"/>
                <a:cs typeface="Calibri"/>
              </a:rPr>
              <a:t>повышении</a:t>
            </a:r>
            <a:r>
              <a:rPr i="0" u="none" spc="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i="0" u="none" spc="-5" dirty="0">
                <a:solidFill>
                  <a:srgbClr val="000000"/>
                </a:solidFill>
                <a:latin typeface="Calibri"/>
                <a:cs typeface="Calibri"/>
              </a:rPr>
              <a:t>их </a:t>
            </a:r>
            <a:r>
              <a:rPr i="0" u="none" spc="-10" dirty="0">
                <a:solidFill>
                  <a:srgbClr val="000000"/>
                </a:solidFill>
                <a:latin typeface="Calibri"/>
                <a:cs typeface="Calibri"/>
              </a:rPr>
              <a:t>компетентности</a:t>
            </a:r>
            <a:r>
              <a:rPr i="0" u="none" spc="4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i="0" u="none" spc="-5" dirty="0">
                <a:solidFill>
                  <a:srgbClr val="000000"/>
                </a:solidFill>
                <a:latin typeface="Calibri"/>
                <a:cs typeface="Calibri"/>
              </a:rPr>
              <a:t>в</a:t>
            </a:r>
            <a:r>
              <a:rPr i="0" u="none" spc="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i="0" u="none" spc="-5" dirty="0">
                <a:solidFill>
                  <a:srgbClr val="000000"/>
                </a:solidFill>
                <a:latin typeface="Calibri"/>
                <a:cs typeface="Calibri"/>
              </a:rPr>
              <a:t>социально-активной </a:t>
            </a:r>
            <a:r>
              <a:rPr i="0" u="none" spc="-48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i="0" u="none" spc="-15" dirty="0">
                <a:solidFill>
                  <a:srgbClr val="000000"/>
                </a:solidFill>
                <a:latin typeface="Calibri"/>
                <a:cs typeface="Calibri"/>
              </a:rPr>
              <a:t>деятельности;</a:t>
            </a:r>
          </a:p>
          <a:p>
            <a:pPr marL="241300" indent="-229235">
              <a:lnSpc>
                <a:spcPct val="100000"/>
              </a:lnSpc>
              <a:spcBef>
                <a:spcPts val="210"/>
              </a:spcBef>
              <a:buFont typeface="Arial MT"/>
              <a:buChar char="•"/>
              <a:tabLst>
                <a:tab pos="241300" algn="l"/>
                <a:tab pos="241935" algn="l"/>
              </a:tabLst>
            </a:pPr>
            <a:r>
              <a:rPr i="0" u="none" spc="-10" dirty="0">
                <a:solidFill>
                  <a:srgbClr val="000000"/>
                </a:solidFill>
                <a:latin typeface="Calibri"/>
                <a:cs typeface="Calibri"/>
              </a:rPr>
              <a:t>осуществляет</a:t>
            </a:r>
            <a:r>
              <a:rPr i="0" u="none" spc="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i="0" u="none" spc="-15" dirty="0">
                <a:solidFill>
                  <a:srgbClr val="000000"/>
                </a:solidFill>
                <a:latin typeface="Calibri"/>
                <a:cs typeface="Calibri"/>
              </a:rPr>
              <a:t>контроль</a:t>
            </a:r>
            <a:r>
              <a:rPr i="0" u="none" spc="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i="0" u="none" spc="-5" dirty="0">
                <a:solidFill>
                  <a:srgbClr val="000000"/>
                </a:solidFill>
                <a:latin typeface="Calibri"/>
                <a:cs typeface="Calibri"/>
              </a:rPr>
              <a:t>за</a:t>
            </a:r>
            <a:r>
              <a:rPr i="0" u="none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i="0" u="none" spc="-10" dirty="0">
                <a:solidFill>
                  <a:srgbClr val="000000"/>
                </a:solidFill>
                <a:latin typeface="Calibri"/>
                <a:cs typeface="Calibri"/>
              </a:rPr>
              <a:t>выполнением</a:t>
            </a:r>
            <a:r>
              <a:rPr i="0" u="none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i="0" u="none" spc="-5" dirty="0">
                <a:solidFill>
                  <a:srgbClr val="000000"/>
                </a:solidFill>
                <a:latin typeface="Calibri"/>
                <a:cs typeface="Calibri"/>
              </a:rPr>
              <a:t>решений;</a:t>
            </a:r>
          </a:p>
          <a:p>
            <a:pPr marL="241300" indent="-229235">
              <a:lnSpc>
                <a:spcPct val="100000"/>
              </a:lnSpc>
              <a:spcBef>
                <a:spcPts val="200"/>
              </a:spcBef>
              <a:buFont typeface="Arial MT"/>
              <a:buChar char="•"/>
              <a:tabLst>
                <a:tab pos="241300" algn="l"/>
                <a:tab pos="241935" algn="l"/>
              </a:tabLst>
            </a:pPr>
            <a:r>
              <a:rPr i="0" u="none" spc="-15" dirty="0">
                <a:solidFill>
                  <a:srgbClr val="000000"/>
                </a:solidFill>
                <a:latin typeface="Calibri"/>
                <a:cs typeface="Calibri"/>
              </a:rPr>
              <a:t>представляет</a:t>
            </a:r>
            <a:r>
              <a:rPr i="0" u="none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i="0" u="none" spc="-5" dirty="0">
                <a:solidFill>
                  <a:srgbClr val="000000"/>
                </a:solidFill>
                <a:latin typeface="Calibri"/>
                <a:cs typeface="Calibri"/>
              </a:rPr>
              <a:t>Совет</a:t>
            </a:r>
            <a:r>
              <a:rPr i="0" u="none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i="0" u="none" spc="-5" dirty="0">
                <a:solidFill>
                  <a:srgbClr val="000000"/>
                </a:solidFill>
                <a:latin typeface="Calibri"/>
                <a:cs typeface="Calibri"/>
              </a:rPr>
              <a:t>в</a:t>
            </a:r>
            <a:r>
              <a:rPr i="0" u="none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i="0" u="none" spc="-10" dirty="0">
                <a:solidFill>
                  <a:srgbClr val="000000"/>
                </a:solidFill>
                <a:latin typeface="Calibri"/>
                <a:cs typeface="Calibri"/>
              </a:rPr>
              <a:t>отношениях</a:t>
            </a:r>
            <a:r>
              <a:rPr i="0" u="none" spc="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i="0" u="none" spc="-5" dirty="0">
                <a:solidFill>
                  <a:srgbClr val="000000"/>
                </a:solidFill>
                <a:latin typeface="Calibri"/>
                <a:cs typeface="Calibri"/>
              </a:rPr>
              <a:t>с</a:t>
            </a:r>
            <a:r>
              <a:rPr i="0" u="none" spc="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i="0" u="none" spc="-5" dirty="0">
                <a:solidFill>
                  <a:srgbClr val="000000"/>
                </a:solidFill>
                <a:latin typeface="Calibri"/>
                <a:cs typeface="Calibri"/>
              </a:rPr>
              <a:t>администрацией </a:t>
            </a:r>
            <a:r>
              <a:rPr i="0" u="none" spc="-20" dirty="0">
                <a:solidFill>
                  <a:srgbClr val="000000"/>
                </a:solidFill>
                <a:latin typeface="Calibri"/>
                <a:cs typeface="Calibri"/>
              </a:rPr>
              <a:t>школы.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6939" y="576529"/>
            <a:ext cx="860425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5" dirty="0">
                <a:latin typeface="Calibri"/>
                <a:cs typeface="Calibri"/>
              </a:rPr>
              <a:t>Заместитель</a:t>
            </a:r>
            <a:r>
              <a:rPr sz="2000" b="1" spc="-10" dirty="0">
                <a:latin typeface="Calibri"/>
                <a:cs typeface="Calibri"/>
              </a:rPr>
              <a:t> </a:t>
            </a:r>
            <a:r>
              <a:rPr sz="2000" b="1" spc="-15" dirty="0">
                <a:latin typeface="Calibri"/>
                <a:cs typeface="Calibri"/>
              </a:rPr>
              <a:t>председателя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исполняет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обязанности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Председателя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в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период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его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16939" y="756005"/>
            <a:ext cx="4142104" cy="1046480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2000" spc="-5" dirty="0">
                <a:latin typeface="Calibri"/>
                <a:cs typeface="Calibri"/>
              </a:rPr>
              <a:t>отсутствия.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sz="2000" b="1" spc="-5" dirty="0">
                <a:latin typeface="Calibri"/>
                <a:cs typeface="Calibri"/>
              </a:rPr>
              <a:t>Секретарь:</a:t>
            </a:r>
            <a:endParaRPr sz="2000">
              <a:latin typeface="Calibri"/>
              <a:cs typeface="Calibri"/>
            </a:endParaRPr>
          </a:p>
          <a:p>
            <a:pPr marL="241300" indent="-229235">
              <a:lnSpc>
                <a:spcPct val="100000"/>
              </a:lnSpc>
              <a:spcBef>
                <a:spcPts val="290"/>
              </a:spcBef>
              <a:buFont typeface="Arial MT"/>
              <a:buChar char="•"/>
              <a:tabLst>
                <a:tab pos="241300" algn="l"/>
                <a:tab pos="241935" algn="l"/>
              </a:tabLst>
            </a:pPr>
            <a:r>
              <a:rPr sz="2000" spc="-15" dirty="0">
                <a:latin typeface="Calibri"/>
                <a:cs typeface="Calibri"/>
              </a:rPr>
              <a:t>ведет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протоколы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заседаний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Совета;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16939" y="1811223"/>
            <a:ext cx="916749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41300" indent="-229235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241300" algn="l"/>
                <a:tab pos="241935" algn="l"/>
              </a:tabLst>
            </a:pPr>
            <a:r>
              <a:rPr sz="2000" spc="-10" dirty="0">
                <a:latin typeface="Calibri"/>
                <a:cs typeface="Calibri"/>
              </a:rPr>
              <a:t>отвечает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за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оформление</a:t>
            </a:r>
            <a:r>
              <a:rPr sz="2000" spc="-10" dirty="0">
                <a:latin typeface="Calibri"/>
                <a:cs typeface="Calibri"/>
              </a:rPr>
              <a:t> документов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Совета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(положений,</a:t>
            </a:r>
            <a:r>
              <a:rPr sz="2000" spc="-5" dirty="0">
                <a:latin typeface="Calibri"/>
                <a:cs typeface="Calibri"/>
              </a:rPr>
              <a:t> писем,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планов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работы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и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45844" y="2025142"/>
            <a:ext cx="52895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20" dirty="0">
                <a:latin typeface="Calibri"/>
                <a:cs typeface="Calibri"/>
              </a:rPr>
              <a:t>т.д.);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16939" y="2364994"/>
            <a:ext cx="865251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41300" indent="-229235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241300" algn="l"/>
                <a:tab pos="241935" algn="l"/>
              </a:tabLst>
            </a:pPr>
            <a:r>
              <a:rPr sz="2000" spc="-5" dirty="0">
                <a:latin typeface="Calibri"/>
                <a:cs typeface="Calibri"/>
              </a:rPr>
              <a:t>помогает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Председателю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Совета</a:t>
            </a:r>
            <a:r>
              <a:rPr sz="2000" dirty="0">
                <a:latin typeface="Calibri"/>
                <a:cs typeface="Calibri"/>
              </a:rPr>
              <a:t> в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организации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заседаний Совета</a:t>
            </a:r>
            <a:r>
              <a:rPr sz="2000" dirty="0">
                <a:latin typeface="Calibri"/>
                <a:cs typeface="Calibri"/>
              </a:rPr>
              <a:t> и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встречах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с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45844" y="2578354"/>
            <a:ext cx="272478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Calibri"/>
                <a:cs typeface="Calibri"/>
              </a:rPr>
              <a:t>администрацией</a:t>
            </a:r>
            <a:r>
              <a:rPr sz="2000" spc="-8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школы;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16939" y="2884621"/>
            <a:ext cx="9192260" cy="706755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241300" indent="-229235">
              <a:lnSpc>
                <a:spcPct val="100000"/>
              </a:lnSpc>
              <a:spcBef>
                <a:spcPts val="380"/>
              </a:spcBef>
              <a:buFont typeface="Arial MT"/>
              <a:buChar char="•"/>
              <a:tabLst>
                <a:tab pos="241300" algn="l"/>
                <a:tab pos="241935" algn="l"/>
              </a:tabLst>
            </a:pPr>
            <a:r>
              <a:rPr sz="2000" spc="-5" dirty="0">
                <a:latin typeface="Calibri"/>
                <a:cs typeface="Calibri"/>
              </a:rPr>
              <a:t>информирует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членов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Совета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о </a:t>
            </a:r>
            <a:r>
              <a:rPr sz="2000" spc="-5" dirty="0">
                <a:latin typeface="Calibri"/>
                <a:cs typeface="Calibri"/>
              </a:rPr>
              <a:t>месте,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времени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проведения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и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повестке дня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Совета;</a:t>
            </a:r>
            <a:endParaRPr sz="2000">
              <a:latin typeface="Calibri"/>
              <a:cs typeface="Calibri"/>
            </a:endParaRPr>
          </a:p>
          <a:p>
            <a:pPr marL="241300" indent="-229235">
              <a:lnSpc>
                <a:spcPct val="100000"/>
              </a:lnSpc>
              <a:spcBef>
                <a:spcPts val="280"/>
              </a:spcBef>
              <a:buFont typeface="Arial MT"/>
              <a:buChar char="•"/>
              <a:tabLst>
                <a:tab pos="241300" algn="l"/>
                <a:tab pos="241935" algn="l"/>
              </a:tabLst>
            </a:pPr>
            <a:r>
              <a:rPr sz="2000" spc="-10" dirty="0">
                <a:latin typeface="Calibri"/>
                <a:cs typeface="Calibri"/>
              </a:rPr>
              <a:t>отвечает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за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хранение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и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распространение</a:t>
            </a:r>
            <a:r>
              <a:rPr sz="2000" spc="-10" dirty="0">
                <a:latin typeface="Calibri"/>
                <a:cs typeface="Calibri"/>
              </a:rPr>
              <a:t> документации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и</a:t>
            </a:r>
            <a:r>
              <a:rPr sz="2000" spc="-5" dirty="0">
                <a:latin typeface="Calibri"/>
                <a:cs typeface="Calibri"/>
              </a:rPr>
              <a:t> информационных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16939" y="3438880"/>
            <a:ext cx="2784475" cy="705485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241300">
              <a:lnSpc>
                <a:spcPct val="100000"/>
              </a:lnSpc>
              <a:spcBef>
                <a:spcPts val="375"/>
              </a:spcBef>
            </a:pPr>
            <a:r>
              <a:rPr sz="2000" dirty="0">
                <a:latin typeface="Calibri"/>
                <a:cs typeface="Calibri"/>
              </a:rPr>
              <a:t>материалов</a:t>
            </a:r>
            <a:r>
              <a:rPr sz="2000" spc="-8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Совета.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sz="2000" b="1" spc="-10" dirty="0">
                <a:latin typeface="Calibri"/>
                <a:cs typeface="Calibri"/>
              </a:rPr>
              <a:t>Руководители</a:t>
            </a:r>
            <a:r>
              <a:rPr sz="2000" b="1" spc="-9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комиссий: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16939" y="4119569"/>
            <a:ext cx="9152255" cy="1685925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241300" indent="-229235">
              <a:lnSpc>
                <a:spcPct val="100000"/>
              </a:lnSpc>
              <a:spcBef>
                <a:spcPts val="380"/>
              </a:spcBef>
              <a:buFont typeface="Arial MT"/>
              <a:buChar char="•"/>
              <a:tabLst>
                <a:tab pos="241300" algn="l"/>
                <a:tab pos="241935" algn="l"/>
              </a:tabLst>
            </a:pPr>
            <a:r>
              <a:rPr sz="2000" spc="-5" dirty="0">
                <a:latin typeface="Calibri"/>
                <a:cs typeface="Calibri"/>
              </a:rPr>
              <a:t>непосредственно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организуют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выполнение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планов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работы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Совета;</a:t>
            </a:r>
            <a:endParaRPr sz="2000">
              <a:latin typeface="Calibri"/>
              <a:cs typeface="Calibri"/>
            </a:endParaRPr>
          </a:p>
          <a:p>
            <a:pPr marL="241300" marR="5080" indent="-229235">
              <a:lnSpc>
                <a:spcPct val="70000"/>
              </a:lnSpc>
              <a:spcBef>
                <a:spcPts val="994"/>
              </a:spcBef>
              <a:buFont typeface="Arial MT"/>
              <a:buChar char="•"/>
              <a:tabLst>
                <a:tab pos="241300" algn="l"/>
                <a:tab pos="241935" algn="l"/>
              </a:tabLst>
            </a:pPr>
            <a:r>
              <a:rPr sz="2000" spc="-5" dirty="0">
                <a:latin typeface="Calibri"/>
                <a:cs typeface="Calibri"/>
              </a:rPr>
              <a:t>осуществляют работу </a:t>
            </a:r>
            <a:r>
              <a:rPr sz="2000" dirty="0">
                <a:latin typeface="Calibri"/>
                <a:cs typeface="Calibri"/>
              </a:rPr>
              <a:t>в </a:t>
            </a:r>
            <a:r>
              <a:rPr sz="2000" spc="-5" dirty="0">
                <a:latin typeface="Calibri"/>
                <a:cs typeface="Calibri"/>
              </a:rPr>
              <a:t>рамках направления </a:t>
            </a:r>
            <a:r>
              <a:rPr sz="2000" dirty="0">
                <a:latin typeface="Calibri"/>
                <a:cs typeface="Calibri"/>
              </a:rPr>
              <a:t>своей </a:t>
            </a:r>
            <a:r>
              <a:rPr sz="2000" spc="-10" dirty="0">
                <a:latin typeface="Calibri"/>
                <a:cs typeface="Calibri"/>
              </a:rPr>
              <a:t>деятельности: </a:t>
            </a:r>
            <a:r>
              <a:rPr sz="2000" spc="-5" dirty="0">
                <a:latin typeface="Calibri"/>
                <a:cs typeface="Calibri"/>
              </a:rPr>
              <a:t>планирование </a:t>
            </a:r>
            <a:r>
              <a:rPr sz="2000" dirty="0">
                <a:latin typeface="Calibri"/>
                <a:cs typeface="Calibri"/>
              </a:rPr>
              <a:t>и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организация работы </a:t>
            </a:r>
            <a:r>
              <a:rPr sz="2000" spc="-10" dirty="0">
                <a:latin typeface="Calibri"/>
                <a:cs typeface="Calibri"/>
              </a:rPr>
              <a:t>команды </a:t>
            </a:r>
            <a:r>
              <a:rPr sz="2000" spc="-5" dirty="0">
                <a:latin typeface="Calibri"/>
                <a:cs typeface="Calibri"/>
              </a:rPr>
              <a:t>активистов </a:t>
            </a:r>
            <a:r>
              <a:rPr sz="2000" dirty="0">
                <a:latin typeface="Calibri"/>
                <a:cs typeface="Calibri"/>
              </a:rPr>
              <a:t>по </a:t>
            </a:r>
            <a:r>
              <a:rPr sz="2000" spc="-5" dirty="0">
                <a:latin typeface="Calibri"/>
                <a:cs typeface="Calibri"/>
              </a:rPr>
              <a:t>своему направлению, </a:t>
            </a:r>
            <a:r>
              <a:rPr sz="2000" spc="-20" dirty="0">
                <a:latin typeface="Calibri"/>
                <a:cs typeface="Calibri"/>
              </a:rPr>
              <a:t>подготовка </a:t>
            </a:r>
            <a:r>
              <a:rPr sz="2000" dirty="0">
                <a:latin typeface="Calibri"/>
                <a:cs typeface="Calibri"/>
              </a:rPr>
              <a:t>и 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реализация проектов </a:t>
            </a:r>
            <a:r>
              <a:rPr sz="2000" dirty="0">
                <a:latin typeface="Calibri"/>
                <a:cs typeface="Calibri"/>
              </a:rPr>
              <a:t>и </a:t>
            </a:r>
            <a:r>
              <a:rPr sz="2000" spc="-5" dirty="0">
                <a:latin typeface="Calibri"/>
                <a:cs typeface="Calibri"/>
              </a:rPr>
              <a:t>решений </a:t>
            </a:r>
            <a:r>
              <a:rPr sz="2000" dirty="0">
                <a:latin typeface="Calibri"/>
                <a:cs typeface="Calibri"/>
              </a:rPr>
              <a:t>по задачам </a:t>
            </a:r>
            <a:r>
              <a:rPr sz="2000" spc="-5" dirty="0">
                <a:latin typeface="Calibri"/>
                <a:cs typeface="Calibri"/>
              </a:rPr>
              <a:t>своего направления, представление 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результатов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проделанной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работы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на </a:t>
            </a:r>
            <a:r>
              <a:rPr sz="2000" spc="-5" dirty="0">
                <a:latin typeface="Calibri"/>
                <a:cs typeface="Calibri"/>
              </a:rPr>
              <a:t>заседании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Совета</a:t>
            </a:r>
            <a:endParaRPr sz="2000">
              <a:latin typeface="Calibri"/>
              <a:cs typeface="Calibri"/>
            </a:endParaRPr>
          </a:p>
          <a:p>
            <a:pPr marL="241300" indent="-229235">
              <a:lnSpc>
                <a:spcPct val="100000"/>
              </a:lnSpc>
              <a:spcBef>
                <a:spcPts val="275"/>
              </a:spcBef>
              <a:buFont typeface="Arial MT"/>
              <a:buChar char="•"/>
              <a:tabLst>
                <a:tab pos="241300" algn="l"/>
                <a:tab pos="241935" algn="l"/>
              </a:tabLst>
            </a:pPr>
            <a:r>
              <a:rPr sz="2000" spc="-15" dirty="0">
                <a:latin typeface="Calibri"/>
                <a:cs typeface="Calibri"/>
              </a:rPr>
              <a:t>координируют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работу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в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классах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по</a:t>
            </a:r>
            <a:r>
              <a:rPr sz="2000" spc="-5" dirty="0">
                <a:latin typeface="Calibri"/>
                <a:cs typeface="Calibri"/>
              </a:rPr>
              <a:t> проведению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работы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в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рамках</a:t>
            </a:r>
            <a:r>
              <a:rPr sz="2000" spc="-5" dirty="0">
                <a:latin typeface="Calibri"/>
                <a:cs typeface="Calibri"/>
              </a:rPr>
              <a:t> направления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145844" y="5688279"/>
            <a:ext cx="224155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Calibri"/>
                <a:cs typeface="Calibri"/>
              </a:rPr>
              <a:t>своей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деятельности.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39" y="307924"/>
            <a:ext cx="800862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i="0" spc="-25" dirty="0">
                <a:solidFill>
                  <a:srgbClr val="000000"/>
                </a:solidFill>
                <a:latin typeface="Calibri Light"/>
                <a:cs typeface="Calibri Light"/>
              </a:rPr>
              <a:t>Член</a:t>
            </a:r>
            <a:r>
              <a:rPr sz="4400" i="0" spc="-120" dirty="0">
                <a:solidFill>
                  <a:srgbClr val="000000"/>
                </a:solidFill>
                <a:latin typeface="Calibri Light"/>
                <a:cs typeface="Calibri Light"/>
              </a:rPr>
              <a:t> </a:t>
            </a:r>
            <a:r>
              <a:rPr sz="4400" i="0" spc="-25" dirty="0">
                <a:solidFill>
                  <a:srgbClr val="000000"/>
                </a:solidFill>
                <a:latin typeface="Calibri Light"/>
                <a:cs typeface="Calibri Light"/>
              </a:rPr>
              <a:t>Совета</a:t>
            </a:r>
            <a:r>
              <a:rPr sz="4400" i="0" spc="-110" dirty="0">
                <a:solidFill>
                  <a:srgbClr val="000000"/>
                </a:solidFill>
                <a:latin typeface="Calibri Light"/>
                <a:cs typeface="Calibri Light"/>
              </a:rPr>
              <a:t> </a:t>
            </a:r>
            <a:r>
              <a:rPr sz="4400" i="0" spc="-35" dirty="0">
                <a:solidFill>
                  <a:srgbClr val="000000"/>
                </a:solidFill>
                <a:latin typeface="Calibri Light"/>
                <a:cs typeface="Calibri Light"/>
              </a:rPr>
              <a:t>обучающихся</a:t>
            </a:r>
            <a:r>
              <a:rPr sz="4400" i="0" spc="-114" dirty="0">
                <a:solidFill>
                  <a:srgbClr val="000000"/>
                </a:solidFill>
                <a:latin typeface="Calibri Light"/>
                <a:cs typeface="Calibri Light"/>
              </a:rPr>
              <a:t> </a:t>
            </a:r>
            <a:r>
              <a:rPr sz="4400" i="0" spc="-30" dirty="0">
                <a:solidFill>
                  <a:srgbClr val="000000"/>
                </a:solidFill>
                <a:latin typeface="Calibri Light"/>
                <a:cs typeface="Calibri Light"/>
              </a:rPr>
              <a:t>обязан:</a:t>
            </a:r>
            <a:endParaRPr sz="4400">
              <a:latin typeface="Calibri Light"/>
              <a:cs typeface="Calibri Ligh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16939" y="1711102"/>
            <a:ext cx="9190990" cy="4355465"/>
          </a:xfrm>
          <a:prstGeom prst="rect">
            <a:avLst/>
          </a:prstGeom>
        </p:spPr>
        <p:txBody>
          <a:bodyPr vert="horz" wrap="square" lIns="0" tIns="99695" rIns="0" bIns="0" rtlCol="0">
            <a:spAutoFit/>
          </a:bodyPr>
          <a:lstStyle/>
          <a:p>
            <a:pPr marL="241300" indent="-229235">
              <a:lnSpc>
                <a:spcPct val="100000"/>
              </a:lnSpc>
              <a:spcBef>
                <a:spcPts val="785"/>
              </a:spcBef>
              <a:buFont typeface="Arial MT"/>
              <a:buChar char="•"/>
              <a:tabLst>
                <a:tab pos="241935" algn="l"/>
              </a:tabLst>
            </a:pPr>
            <a:r>
              <a:rPr sz="2600" spc="-5" dirty="0">
                <a:latin typeface="Calibri"/>
                <a:cs typeface="Calibri"/>
              </a:rPr>
              <a:t>добросовестно</a:t>
            </a:r>
            <a:r>
              <a:rPr sz="2600" spc="-2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учиться;</a:t>
            </a:r>
            <a:endParaRPr sz="2600">
              <a:latin typeface="Calibri"/>
              <a:cs typeface="Calibri"/>
            </a:endParaRPr>
          </a:p>
          <a:p>
            <a:pPr marL="241300" indent="-229235">
              <a:lnSpc>
                <a:spcPct val="100000"/>
              </a:lnSpc>
              <a:spcBef>
                <a:spcPts val="690"/>
              </a:spcBef>
              <a:buFont typeface="Arial MT"/>
              <a:buChar char="•"/>
              <a:tabLst>
                <a:tab pos="241935" algn="l"/>
              </a:tabLst>
            </a:pPr>
            <a:r>
              <a:rPr sz="2600" dirty="0">
                <a:latin typeface="Calibri"/>
                <a:cs typeface="Calibri"/>
              </a:rPr>
              <a:t>вести</a:t>
            </a:r>
            <a:r>
              <a:rPr sz="2600" spc="-2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себя</a:t>
            </a:r>
            <a:r>
              <a:rPr sz="2600" spc="-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достойно,</a:t>
            </a:r>
            <a:r>
              <a:rPr sz="2600" spc="-15" dirty="0">
                <a:latin typeface="Calibri"/>
                <a:cs typeface="Calibri"/>
              </a:rPr>
              <a:t> </a:t>
            </a:r>
            <a:r>
              <a:rPr sz="2600" spc="-25" dirty="0">
                <a:latin typeface="Calibri"/>
                <a:cs typeface="Calibri"/>
              </a:rPr>
              <a:t>культурно;</a:t>
            </a:r>
            <a:endParaRPr sz="2600">
              <a:latin typeface="Calibri"/>
              <a:cs typeface="Calibri"/>
            </a:endParaRPr>
          </a:p>
          <a:p>
            <a:pPr marL="241300" marR="1896745" indent="-229235">
              <a:lnSpc>
                <a:spcPts val="2810"/>
              </a:lnSpc>
              <a:spcBef>
                <a:spcPts val="1045"/>
              </a:spcBef>
              <a:buFont typeface="Arial MT"/>
              <a:buChar char="•"/>
              <a:tabLst>
                <a:tab pos="241935" algn="l"/>
              </a:tabLst>
            </a:pPr>
            <a:r>
              <a:rPr sz="2600" spc="-5" dirty="0">
                <a:latin typeface="Calibri"/>
                <a:cs typeface="Calibri"/>
              </a:rPr>
              <a:t>действовать </a:t>
            </a:r>
            <a:r>
              <a:rPr sz="2600" dirty="0">
                <a:latin typeface="Calibri"/>
                <a:cs typeface="Calibri"/>
              </a:rPr>
              <a:t>на </a:t>
            </a:r>
            <a:r>
              <a:rPr sz="2600" spc="-15" dirty="0">
                <a:latin typeface="Calibri"/>
                <a:cs typeface="Calibri"/>
              </a:rPr>
              <a:t>благо школы, </a:t>
            </a:r>
            <a:r>
              <a:rPr sz="2600" spc="-5" dirty="0">
                <a:latin typeface="Calibri"/>
                <a:cs typeface="Calibri"/>
              </a:rPr>
              <a:t>заботиться </a:t>
            </a:r>
            <a:r>
              <a:rPr sz="2600" dirty="0">
                <a:latin typeface="Calibri"/>
                <a:cs typeface="Calibri"/>
              </a:rPr>
              <a:t>о чести и </a:t>
            </a:r>
            <a:r>
              <a:rPr sz="2600" spc="-57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поддержании</a:t>
            </a:r>
            <a:r>
              <a:rPr sz="2600" spc="-6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ее</a:t>
            </a:r>
            <a:r>
              <a:rPr sz="2600" spc="-1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традиций</a:t>
            </a:r>
            <a:r>
              <a:rPr sz="2600" spc="-3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и </a:t>
            </a:r>
            <a:r>
              <a:rPr sz="2600" spc="-10" dirty="0">
                <a:latin typeface="Calibri"/>
                <a:cs typeface="Calibri"/>
              </a:rPr>
              <a:t>авторитета;</a:t>
            </a:r>
            <a:endParaRPr sz="2600">
              <a:latin typeface="Calibri"/>
              <a:cs typeface="Calibri"/>
            </a:endParaRPr>
          </a:p>
          <a:p>
            <a:pPr marL="241300" indent="-229235">
              <a:lnSpc>
                <a:spcPct val="100000"/>
              </a:lnSpc>
              <a:spcBef>
                <a:spcPts val="645"/>
              </a:spcBef>
              <a:buFont typeface="Arial MT"/>
              <a:buChar char="•"/>
              <a:tabLst>
                <a:tab pos="241935" algn="l"/>
              </a:tabLst>
            </a:pPr>
            <a:r>
              <a:rPr sz="2600" spc="-5" dirty="0">
                <a:latin typeface="Calibri"/>
                <a:cs typeface="Calibri"/>
              </a:rPr>
              <a:t>проявлять</a:t>
            </a:r>
            <a:r>
              <a:rPr sz="2600" spc="-1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уважение</a:t>
            </a:r>
            <a:r>
              <a:rPr sz="2600" spc="-4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к</a:t>
            </a:r>
            <a:r>
              <a:rPr sz="2600" spc="-2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старшим;</a:t>
            </a:r>
            <a:endParaRPr sz="2600">
              <a:latin typeface="Calibri"/>
              <a:cs typeface="Calibri"/>
            </a:endParaRPr>
          </a:p>
          <a:p>
            <a:pPr marL="241300" indent="-229235">
              <a:lnSpc>
                <a:spcPct val="100000"/>
              </a:lnSpc>
              <a:spcBef>
                <a:spcPts val="685"/>
              </a:spcBef>
              <a:buFont typeface="Arial MT"/>
              <a:buChar char="•"/>
              <a:tabLst>
                <a:tab pos="241935" algn="l"/>
              </a:tabLst>
            </a:pPr>
            <a:r>
              <a:rPr sz="2600" spc="-10" dirty="0">
                <a:latin typeface="Calibri"/>
                <a:cs typeface="Calibri"/>
              </a:rPr>
              <a:t>уважать </a:t>
            </a:r>
            <a:r>
              <a:rPr sz="2600" spc="-20" dirty="0">
                <a:latin typeface="Calibri"/>
                <a:cs typeface="Calibri"/>
              </a:rPr>
              <a:t>взгляды</a:t>
            </a:r>
            <a:r>
              <a:rPr sz="2600" spc="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и</a:t>
            </a:r>
            <a:r>
              <a:rPr sz="2600" spc="-2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мнения</a:t>
            </a:r>
            <a:r>
              <a:rPr sz="2600" spc="-2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других</a:t>
            </a:r>
            <a:r>
              <a:rPr sz="2600" spc="-15" dirty="0">
                <a:latin typeface="Calibri"/>
                <a:cs typeface="Calibri"/>
              </a:rPr>
              <a:t> </a:t>
            </a:r>
            <a:r>
              <a:rPr sz="2600" spc="-20" dirty="0">
                <a:latin typeface="Calibri"/>
                <a:cs typeface="Calibri"/>
              </a:rPr>
              <a:t>людей;</a:t>
            </a:r>
            <a:endParaRPr sz="2600">
              <a:latin typeface="Calibri"/>
              <a:cs typeface="Calibri"/>
            </a:endParaRPr>
          </a:p>
          <a:p>
            <a:pPr marL="241300" marR="5080" indent="-229235">
              <a:lnSpc>
                <a:spcPts val="2810"/>
              </a:lnSpc>
              <a:spcBef>
                <a:spcPts val="1050"/>
              </a:spcBef>
              <a:buFont typeface="Arial MT"/>
              <a:buChar char="•"/>
              <a:tabLst>
                <a:tab pos="241935" algn="l"/>
              </a:tabLst>
            </a:pPr>
            <a:r>
              <a:rPr sz="2600" dirty="0">
                <a:latin typeface="Calibri"/>
                <a:cs typeface="Calibri"/>
              </a:rPr>
              <a:t>активно участвовать в </a:t>
            </a:r>
            <a:r>
              <a:rPr sz="2600" spc="-10" dirty="0">
                <a:latin typeface="Calibri"/>
                <a:cs typeface="Calibri"/>
              </a:rPr>
              <a:t>работе </a:t>
            </a:r>
            <a:r>
              <a:rPr sz="2600" spc="-20" dirty="0">
                <a:latin typeface="Calibri"/>
                <a:cs typeface="Calibri"/>
              </a:rPr>
              <a:t>одной </a:t>
            </a:r>
            <a:r>
              <a:rPr sz="2600" dirty="0">
                <a:latin typeface="Calibri"/>
                <a:cs typeface="Calibri"/>
              </a:rPr>
              <a:t>из </a:t>
            </a:r>
            <a:r>
              <a:rPr sz="2600" spc="-10" dirty="0">
                <a:latin typeface="Calibri"/>
                <a:cs typeface="Calibri"/>
              </a:rPr>
              <a:t>комиссий </a:t>
            </a:r>
            <a:r>
              <a:rPr sz="2600" spc="-5" dirty="0">
                <a:latin typeface="Calibri"/>
                <a:cs typeface="Calibri"/>
              </a:rPr>
              <a:t>(направления </a:t>
            </a:r>
            <a:r>
              <a:rPr sz="2600" spc="-57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работы)</a:t>
            </a:r>
            <a:r>
              <a:rPr sz="2600" spc="1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Совета,</a:t>
            </a:r>
            <a:r>
              <a:rPr sz="2600" spc="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если</a:t>
            </a:r>
            <a:r>
              <a:rPr sz="2600" spc="-2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он </a:t>
            </a:r>
            <a:r>
              <a:rPr sz="2600" dirty="0">
                <a:latin typeface="Calibri"/>
                <a:cs typeface="Calibri"/>
              </a:rPr>
              <a:t>не</a:t>
            </a:r>
            <a:r>
              <a:rPr sz="2600" spc="-2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избран</a:t>
            </a:r>
            <a:r>
              <a:rPr sz="2600" spc="-25" dirty="0">
                <a:latin typeface="Calibri"/>
                <a:cs typeface="Calibri"/>
              </a:rPr>
              <a:t> </a:t>
            </a:r>
            <a:r>
              <a:rPr sz="2600" spc="-20" dirty="0">
                <a:latin typeface="Calibri"/>
                <a:cs typeface="Calibri"/>
              </a:rPr>
              <a:t>Председателем</a:t>
            </a:r>
            <a:r>
              <a:rPr sz="2600" spc="-3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или</a:t>
            </a:r>
            <a:endParaRPr sz="2600">
              <a:latin typeface="Calibri"/>
              <a:cs typeface="Calibri"/>
            </a:endParaRPr>
          </a:p>
          <a:p>
            <a:pPr marL="241300">
              <a:lnSpc>
                <a:spcPts val="2610"/>
              </a:lnSpc>
            </a:pPr>
            <a:r>
              <a:rPr sz="2600" spc="-10" dirty="0">
                <a:latin typeface="Calibri"/>
                <a:cs typeface="Calibri"/>
              </a:rPr>
              <a:t>заместителем</a:t>
            </a:r>
            <a:r>
              <a:rPr sz="2600" spc="-25" dirty="0">
                <a:latin typeface="Calibri"/>
                <a:cs typeface="Calibri"/>
              </a:rPr>
              <a:t> </a:t>
            </a:r>
            <a:r>
              <a:rPr sz="2600" spc="-20" dirty="0">
                <a:latin typeface="Calibri"/>
                <a:cs typeface="Calibri"/>
              </a:rPr>
              <a:t>Председателя</a:t>
            </a:r>
            <a:r>
              <a:rPr sz="2600" spc="-2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Совета,</a:t>
            </a:r>
            <a:r>
              <a:rPr sz="2600" spc="1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добросовестно</a:t>
            </a:r>
            <a:r>
              <a:rPr sz="260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выполнять</a:t>
            </a:r>
            <a:endParaRPr sz="2600">
              <a:latin typeface="Calibri"/>
              <a:cs typeface="Calibri"/>
            </a:endParaRPr>
          </a:p>
          <a:p>
            <a:pPr marL="241300">
              <a:lnSpc>
                <a:spcPts val="2965"/>
              </a:lnSpc>
            </a:pPr>
            <a:r>
              <a:rPr sz="2600" dirty="0">
                <a:latin typeface="Calibri"/>
                <a:cs typeface="Calibri"/>
              </a:rPr>
              <a:t>и </a:t>
            </a:r>
            <a:r>
              <a:rPr sz="2600" spc="-5" dirty="0">
                <a:latin typeface="Calibri"/>
                <a:cs typeface="Calibri"/>
              </a:rPr>
              <a:t>иные</a:t>
            </a:r>
            <a:r>
              <a:rPr sz="2600" spc="-2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поручения</a:t>
            </a:r>
            <a:r>
              <a:rPr sz="2600" spc="-1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Совета</a:t>
            </a:r>
            <a:r>
              <a:rPr sz="2600" dirty="0">
                <a:latin typeface="Calibri"/>
                <a:cs typeface="Calibri"/>
              </a:rPr>
              <a:t> в</a:t>
            </a:r>
            <a:r>
              <a:rPr sz="2600" spc="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интересах</a:t>
            </a:r>
            <a:r>
              <a:rPr sz="2600" spc="-3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учащихся.</a:t>
            </a:r>
            <a:endParaRPr sz="2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39" y="609676"/>
            <a:ext cx="605155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i="0" spc="-25" dirty="0">
                <a:solidFill>
                  <a:srgbClr val="000000"/>
                </a:solidFill>
                <a:latin typeface="Calibri Light"/>
                <a:cs typeface="Calibri Light"/>
              </a:rPr>
              <a:t>Член</a:t>
            </a:r>
            <a:r>
              <a:rPr sz="4400" i="0" spc="-110" dirty="0">
                <a:solidFill>
                  <a:srgbClr val="000000"/>
                </a:solidFill>
                <a:latin typeface="Calibri Light"/>
                <a:cs typeface="Calibri Light"/>
              </a:rPr>
              <a:t> </a:t>
            </a:r>
            <a:r>
              <a:rPr sz="4400" i="0" spc="-25" dirty="0">
                <a:solidFill>
                  <a:srgbClr val="000000"/>
                </a:solidFill>
                <a:latin typeface="Calibri Light"/>
                <a:cs typeface="Calibri Light"/>
              </a:rPr>
              <a:t>Совета</a:t>
            </a:r>
            <a:r>
              <a:rPr sz="4400" i="0" spc="-100" dirty="0">
                <a:solidFill>
                  <a:srgbClr val="000000"/>
                </a:solidFill>
                <a:latin typeface="Calibri Light"/>
                <a:cs typeface="Calibri Light"/>
              </a:rPr>
              <a:t> </a:t>
            </a:r>
            <a:r>
              <a:rPr sz="4400" i="0" spc="-30" dirty="0">
                <a:solidFill>
                  <a:srgbClr val="000000"/>
                </a:solidFill>
                <a:latin typeface="Calibri Light"/>
                <a:cs typeface="Calibri Light"/>
              </a:rPr>
              <a:t>имеет</a:t>
            </a:r>
            <a:r>
              <a:rPr sz="4400" i="0" spc="-90" dirty="0">
                <a:solidFill>
                  <a:srgbClr val="000000"/>
                </a:solidFill>
                <a:latin typeface="Calibri Light"/>
                <a:cs typeface="Calibri Light"/>
              </a:rPr>
              <a:t> </a:t>
            </a:r>
            <a:r>
              <a:rPr sz="4400" i="0" spc="-30" dirty="0">
                <a:solidFill>
                  <a:srgbClr val="000000"/>
                </a:solidFill>
                <a:latin typeface="Calibri Light"/>
                <a:cs typeface="Calibri Light"/>
              </a:rPr>
              <a:t>право:</a:t>
            </a:r>
            <a:endParaRPr sz="4400">
              <a:latin typeface="Calibri Light"/>
              <a:cs typeface="Calibri Ligh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16939" y="1711102"/>
            <a:ext cx="9112250" cy="1834514"/>
          </a:xfrm>
          <a:prstGeom prst="rect">
            <a:avLst/>
          </a:prstGeom>
        </p:spPr>
        <p:txBody>
          <a:bodyPr vert="horz" wrap="square" lIns="0" tIns="99695" rIns="0" bIns="0" rtlCol="0">
            <a:spAutoFit/>
          </a:bodyPr>
          <a:lstStyle/>
          <a:p>
            <a:pPr marL="241300" indent="-229235">
              <a:lnSpc>
                <a:spcPct val="100000"/>
              </a:lnSpc>
              <a:spcBef>
                <a:spcPts val="785"/>
              </a:spcBef>
              <a:buFont typeface="Arial MT"/>
              <a:buChar char="•"/>
              <a:tabLst>
                <a:tab pos="241935" algn="l"/>
              </a:tabLst>
            </a:pPr>
            <a:r>
              <a:rPr sz="2600" dirty="0">
                <a:latin typeface="Calibri"/>
                <a:cs typeface="Calibri"/>
              </a:rPr>
              <a:t>участвовать</a:t>
            </a:r>
            <a:r>
              <a:rPr sz="2600" spc="1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в </a:t>
            </a:r>
            <a:r>
              <a:rPr sz="2600" spc="-5" dirty="0">
                <a:latin typeface="Calibri"/>
                <a:cs typeface="Calibri"/>
              </a:rPr>
              <a:t>заседаниях</a:t>
            </a:r>
            <a:r>
              <a:rPr sz="2600" spc="-3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Совета</a:t>
            </a:r>
            <a:r>
              <a:rPr sz="2600" spc="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с</a:t>
            </a:r>
            <a:r>
              <a:rPr sz="2600" spc="-1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правом</a:t>
            </a:r>
            <a:r>
              <a:rPr sz="2600" spc="-10" dirty="0">
                <a:latin typeface="Calibri"/>
                <a:cs typeface="Calibri"/>
              </a:rPr>
              <a:t> решающего</a:t>
            </a:r>
            <a:r>
              <a:rPr sz="2600" spc="-45" dirty="0">
                <a:latin typeface="Calibri"/>
                <a:cs typeface="Calibri"/>
              </a:rPr>
              <a:t> </a:t>
            </a:r>
            <a:r>
              <a:rPr sz="2600" spc="-15" dirty="0">
                <a:latin typeface="Calibri"/>
                <a:cs typeface="Calibri"/>
              </a:rPr>
              <a:t>голоса;</a:t>
            </a:r>
            <a:endParaRPr sz="2600">
              <a:latin typeface="Calibri"/>
              <a:cs typeface="Calibri"/>
            </a:endParaRPr>
          </a:p>
          <a:p>
            <a:pPr marL="241300" indent="-229235">
              <a:lnSpc>
                <a:spcPct val="100000"/>
              </a:lnSpc>
              <a:spcBef>
                <a:spcPts val="690"/>
              </a:spcBef>
              <a:buFont typeface="Arial MT"/>
              <a:buChar char="•"/>
              <a:tabLst>
                <a:tab pos="241935" algn="l"/>
              </a:tabLst>
            </a:pPr>
            <a:r>
              <a:rPr sz="2600" dirty="0">
                <a:latin typeface="Calibri"/>
                <a:cs typeface="Calibri"/>
              </a:rPr>
              <a:t>вносить</a:t>
            </a:r>
            <a:r>
              <a:rPr sz="2600" spc="-1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предложения,</a:t>
            </a:r>
            <a:r>
              <a:rPr sz="2600" spc="-3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проекты</a:t>
            </a:r>
            <a:r>
              <a:rPr sz="2600" spc="-2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решений</a:t>
            </a:r>
            <a:r>
              <a:rPr sz="2600" spc="-4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на</a:t>
            </a:r>
            <a:r>
              <a:rPr sz="2600" spc="-5" dirty="0">
                <a:latin typeface="Calibri"/>
                <a:cs typeface="Calibri"/>
              </a:rPr>
              <a:t> заседания</a:t>
            </a:r>
            <a:r>
              <a:rPr sz="2600" spc="-4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Совета;</a:t>
            </a:r>
            <a:endParaRPr sz="2600">
              <a:latin typeface="Calibri"/>
              <a:cs typeface="Calibri"/>
            </a:endParaRPr>
          </a:p>
          <a:p>
            <a:pPr marL="241300" marR="1158240" indent="-229235">
              <a:lnSpc>
                <a:spcPts val="2810"/>
              </a:lnSpc>
              <a:spcBef>
                <a:spcPts val="1045"/>
              </a:spcBef>
              <a:buFont typeface="Arial MT"/>
              <a:buChar char="•"/>
              <a:tabLst>
                <a:tab pos="241935" algn="l"/>
              </a:tabLst>
            </a:pPr>
            <a:r>
              <a:rPr sz="2600" dirty="0">
                <a:latin typeface="Calibri"/>
                <a:cs typeface="Calibri"/>
              </a:rPr>
              <a:t>участвовать в </a:t>
            </a:r>
            <a:r>
              <a:rPr sz="2600" spc="-5" dirty="0">
                <a:latin typeface="Calibri"/>
                <a:cs typeface="Calibri"/>
              </a:rPr>
              <a:t>организации мероприятий, </a:t>
            </a:r>
            <a:r>
              <a:rPr sz="2600" spc="-10" dirty="0">
                <a:latin typeface="Calibri"/>
                <a:cs typeface="Calibri"/>
              </a:rPr>
              <a:t>проводимых </a:t>
            </a:r>
            <a:r>
              <a:rPr sz="2600" spc="-57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Советом </a:t>
            </a:r>
            <a:r>
              <a:rPr sz="2600" spc="-5" dirty="0">
                <a:latin typeface="Calibri"/>
                <a:cs typeface="Calibri"/>
              </a:rPr>
              <a:t>или</a:t>
            </a:r>
            <a:r>
              <a:rPr sz="2600" spc="-2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комиссией</a:t>
            </a:r>
            <a:r>
              <a:rPr sz="2600" spc="-5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Совета;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16939" y="3606165"/>
            <a:ext cx="8312784" cy="422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indent="-229235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241935" algn="l"/>
              </a:tabLst>
            </a:pPr>
            <a:r>
              <a:rPr sz="2600" spc="-10" dirty="0">
                <a:latin typeface="Calibri"/>
                <a:cs typeface="Calibri"/>
              </a:rPr>
              <a:t>пользоваться</a:t>
            </a:r>
            <a:r>
              <a:rPr sz="2600" spc="1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имеющимися</a:t>
            </a:r>
            <a:r>
              <a:rPr sz="2600" spc="-4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информационными</a:t>
            </a:r>
            <a:r>
              <a:rPr sz="2600" spc="-2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и</a:t>
            </a:r>
            <a:r>
              <a:rPr sz="2600" spc="-2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иными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16939" y="3876906"/>
            <a:ext cx="4667250" cy="991869"/>
          </a:xfrm>
          <a:prstGeom prst="rect">
            <a:avLst/>
          </a:prstGeom>
        </p:spPr>
        <p:txBody>
          <a:bodyPr vert="horz" wrap="square" lIns="0" tIns="99060" rIns="0" bIns="0" rtlCol="0">
            <a:spAutoFit/>
          </a:bodyPr>
          <a:lstStyle/>
          <a:p>
            <a:pPr marL="241300">
              <a:lnSpc>
                <a:spcPct val="100000"/>
              </a:lnSpc>
              <a:spcBef>
                <a:spcPts val="780"/>
              </a:spcBef>
            </a:pPr>
            <a:r>
              <a:rPr sz="2600" spc="-5" dirty="0">
                <a:latin typeface="Calibri"/>
                <a:cs typeface="Calibri"/>
              </a:rPr>
              <a:t>ресурсами</a:t>
            </a:r>
            <a:r>
              <a:rPr sz="2600" spc="-7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Совета;</a:t>
            </a:r>
            <a:endParaRPr sz="2600">
              <a:latin typeface="Calibri"/>
              <a:cs typeface="Calibri"/>
            </a:endParaRPr>
          </a:p>
          <a:p>
            <a:pPr marL="241300" indent="-229235">
              <a:lnSpc>
                <a:spcPct val="100000"/>
              </a:lnSpc>
              <a:spcBef>
                <a:spcPts val="685"/>
              </a:spcBef>
              <a:buFont typeface="Arial MT"/>
              <a:buChar char="•"/>
              <a:tabLst>
                <a:tab pos="241935" algn="l"/>
              </a:tabLst>
            </a:pPr>
            <a:r>
              <a:rPr sz="2600" spc="-10" dirty="0">
                <a:latin typeface="Calibri"/>
                <a:cs typeface="Calibri"/>
              </a:rPr>
              <a:t>выражать</a:t>
            </a:r>
            <a:r>
              <a:rPr sz="2600" spc="-1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свое</a:t>
            </a:r>
            <a:r>
              <a:rPr sz="2600" spc="-2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особое </a:t>
            </a:r>
            <a:r>
              <a:rPr sz="2600" dirty="0">
                <a:latin typeface="Calibri"/>
                <a:cs typeface="Calibri"/>
              </a:rPr>
              <a:t>мнение;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16939" y="4930902"/>
            <a:ext cx="8903335" cy="779145"/>
          </a:xfrm>
          <a:prstGeom prst="rect">
            <a:avLst/>
          </a:prstGeom>
        </p:spPr>
        <p:txBody>
          <a:bodyPr vert="horz" wrap="square" lIns="0" tIns="57785" rIns="0" bIns="0" rtlCol="0">
            <a:spAutoFit/>
          </a:bodyPr>
          <a:lstStyle/>
          <a:p>
            <a:pPr marL="241300" marR="5080" indent="-229235">
              <a:lnSpc>
                <a:spcPts val="2810"/>
              </a:lnSpc>
              <a:spcBef>
                <a:spcPts val="455"/>
              </a:spcBef>
              <a:buFont typeface="Arial MT"/>
              <a:buChar char="•"/>
              <a:tabLst>
                <a:tab pos="241935" algn="l"/>
              </a:tabLst>
            </a:pPr>
            <a:r>
              <a:rPr sz="2600" spc="-5" dirty="0">
                <a:latin typeface="Calibri"/>
                <a:cs typeface="Calibri"/>
              </a:rPr>
              <a:t>обращаться </a:t>
            </a:r>
            <a:r>
              <a:rPr sz="2600" dirty="0">
                <a:latin typeface="Calibri"/>
                <a:cs typeface="Calibri"/>
              </a:rPr>
              <a:t>за </a:t>
            </a:r>
            <a:r>
              <a:rPr sz="2600" spc="-10" dirty="0">
                <a:latin typeface="Calibri"/>
                <a:cs typeface="Calibri"/>
              </a:rPr>
              <a:t>поддержкой </a:t>
            </a:r>
            <a:r>
              <a:rPr sz="2600" dirty="0">
                <a:latin typeface="Calibri"/>
                <a:cs typeface="Calibri"/>
              </a:rPr>
              <a:t>в </a:t>
            </a:r>
            <a:r>
              <a:rPr sz="2600" spc="-10" dirty="0">
                <a:latin typeface="Calibri"/>
                <a:cs typeface="Calibri"/>
              </a:rPr>
              <a:t>выполнении </a:t>
            </a:r>
            <a:r>
              <a:rPr sz="2600" spc="-5" dirty="0">
                <a:latin typeface="Calibri"/>
                <a:cs typeface="Calibri"/>
              </a:rPr>
              <a:t>поручений </a:t>
            </a:r>
            <a:r>
              <a:rPr sz="2600" dirty="0">
                <a:latin typeface="Calibri"/>
                <a:cs typeface="Calibri"/>
              </a:rPr>
              <a:t>к иным </a:t>
            </a:r>
            <a:r>
              <a:rPr sz="2600" spc="-57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участникам</a:t>
            </a:r>
            <a:r>
              <a:rPr sz="2600" spc="-3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образовательных</a:t>
            </a:r>
            <a:r>
              <a:rPr sz="260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отношений.</a:t>
            </a:r>
            <a:endParaRPr sz="2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39" y="307924"/>
            <a:ext cx="7962900" cy="1301115"/>
          </a:xfrm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lstStyle/>
          <a:p>
            <a:pPr marL="12700" marR="5080">
              <a:lnSpc>
                <a:spcPts val="4750"/>
              </a:lnSpc>
              <a:spcBef>
                <a:spcPts val="705"/>
              </a:spcBef>
            </a:pPr>
            <a:r>
              <a:rPr sz="4400" i="0" spc="-35" dirty="0">
                <a:solidFill>
                  <a:srgbClr val="000000"/>
                </a:solidFill>
                <a:latin typeface="Calibri Light"/>
                <a:cs typeface="Calibri Light"/>
              </a:rPr>
              <a:t>Школьное ученическое </a:t>
            </a:r>
            <a:r>
              <a:rPr sz="4400" i="0" spc="-30" dirty="0">
                <a:solidFill>
                  <a:srgbClr val="000000"/>
                </a:solidFill>
                <a:latin typeface="Calibri Light"/>
                <a:cs typeface="Calibri Light"/>
              </a:rPr>
              <a:t> </a:t>
            </a:r>
            <a:r>
              <a:rPr sz="4400" i="0" spc="-35" dirty="0">
                <a:solidFill>
                  <a:srgbClr val="000000"/>
                </a:solidFill>
                <a:latin typeface="Calibri Light"/>
                <a:cs typeface="Calibri Light"/>
              </a:rPr>
              <a:t>самоуправление</a:t>
            </a:r>
            <a:r>
              <a:rPr sz="4400" i="0" spc="-125" dirty="0">
                <a:solidFill>
                  <a:srgbClr val="000000"/>
                </a:solidFill>
                <a:latin typeface="Calibri Light"/>
                <a:cs typeface="Calibri Light"/>
              </a:rPr>
              <a:t> </a:t>
            </a:r>
            <a:r>
              <a:rPr sz="4400" i="0" spc="-25" dirty="0">
                <a:solidFill>
                  <a:srgbClr val="000000"/>
                </a:solidFill>
                <a:latin typeface="Calibri Light"/>
                <a:cs typeface="Calibri Light"/>
              </a:rPr>
              <a:t>(Совет</a:t>
            </a:r>
            <a:r>
              <a:rPr sz="4400" i="0" spc="-120" dirty="0">
                <a:solidFill>
                  <a:srgbClr val="000000"/>
                </a:solidFill>
                <a:latin typeface="Calibri Light"/>
                <a:cs typeface="Calibri Light"/>
              </a:rPr>
              <a:t> </a:t>
            </a:r>
            <a:r>
              <a:rPr sz="4400" i="0" spc="-30" dirty="0">
                <a:solidFill>
                  <a:srgbClr val="000000"/>
                </a:solidFill>
                <a:latin typeface="Calibri Light"/>
                <a:cs typeface="Calibri Light"/>
              </a:rPr>
              <a:t>учащихся)</a:t>
            </a:r>
            <a:endParaRPr sz="4400">
              <a:latin typeface="Calibri Light"/>
              <a:cs typeface="Calibri Ligh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16939" y="1777949"/>
            <a:ext cx="9231630" cy="2706370"/>
          </a:xfrm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lstStyle/>
          <a:p>
            <a:pPr marL="12700" marR="9525">
              <a:lnSpc>
                <a:spcPts val="2500"/>
              </a:lnSpc>
              <a:spcBef>
                <a:spcPts val="705"/>
              </a:spcBef>
            </a:pPr>
            <a:r>
              <a:rPr sz="2600" spc="-5" dirty="0">
                <a:latin typeface="Tahoma"/>
                <a:cs typeface="Tahoma"/>
              </a:rPr>
              <a:t>Школьное</a:t>
            </a:r>
            <a:r>
              <a:rPr sz="2600" spc="325" dirty="0">
                <a:latin typeface="Tahoma"/>
                <a:cs typeface="Tahoma"/>
              </a:rPr>
              <a:t> </a:t>
            </a:r>
            <a:r>
              <a:rPr sz="2600" spc="-5" dirty="0">
                <a:latin typeface="Tahoma"/>
                <a:cs typeface="Tahoma"/>
              </a:rPr>
              <a:t>самоуправление</a:t>
            </a:r>
            <a:r>
              <a:rPr sz="2600" spc="330" dirty="0">
                <a:latin typeface="Tahoma"/>
                <a:cs typeface="Tahoma"/>
              </a:rPr>
              <a:t> </a:t>
            </a:r>
            <a:r>
              <a:rPr sz="2600" dirty="0">
                <a:latin typeface="Tahoma"/>
                <a:cs typeface="Tahoma"/>
              </a:rPr>
              <a:t>–</a:t>
            </a:r>
            <a:r>
              <a:rPr sz="2600" spc="350" dirty="0">
                <a:latin typeface="Tahoma"/>
                <a:cs typeface="Tahoma"/>
              </a:rPr>
              <a:t> </a:t>
            </a:r>
            <a:r>
              <a:rPr sz="2600" spc="-5" dirty="0">
                <a:latin typeface="Tahoma"/>
                <a:cs typeface="Tahoma"/>
              </a:rPr>
              <a:t>это</a:t>
            </a:r>
            <a:r>
              <a:rPr sz="2600" spc="355" dirty="0">
                <a:latin typeface="Tahoma"/>
                <a:cs typeface="Tahoma"/>
              </a:rPr>
              <a:t> </a:t>
            </a:r>
            <a:r>
              <a:rPr sz="2600" spc="-5" dirty="0">
                <a:latin typeface="Tahoma"/>
                <a:cs typeface="Tahoma"/>
              </a:rPr>
              <a:t>процесс</a:t>
            </a:r>
            <a:r>
              <a:rPr sz="2600" spc="345" dirty="0">
                <a:latin typeface="Tahoma"/>
                <a:cs typeface="Tahoma"/>
              </a:rPr>
              <a:t> </a:t>
            </a:r>
            <a:r>
              <a:rPr sz="2600" spc="-5" dirty="0">
                <a:latin typeface="Tahoma"/>
                <a:cs typeface="Tahoma"/>
              </a:rPr>
              <a:t>конструктивного </a:t>
            </a:r>
            <a:r>
              <a:rPr sz="2600" spc="-795" dirty="0">
                <a:latin typeface="Tahoma"/>
                <a:cs typeface="Tahoma"/>
              </a:rPr>
              <a:t> </a:t>
            </a:r>
            <a:r>
              <a:rPr sz="2600" dirty="0">
                <a:latin typeface="Tahoma"/>
                <a:cs typeface="Tahoma"/>
              </a:rPr>
              <a:t>взаимодействия</a:t>
            </a:r>
            <a:r>
              <a:rPr sz="2600" spc="-65" dirty="0">
                <a:latin typeface="Tahoma"/>
                <a:cs typeface="Tahoma"/>
              </a:rPr>
              <a:t> </a:t>
            </a:r>
            <a:r>
              <a:rPr sz="2600" spc="-5" dirty="0">
                <a:latin typeface="Tahoma"/>
                <a:cs typeface="Tahoma"/>
              </a:rPr>
              <a:t>школьников</a:t>
            </a:r>
            <a:r>
              <a:rPr sz="2600" spc="-15" dirty="0">
                <a:latin typeface="Tahoma"/>
                <a:cs typeface="Tahoma"/>
              </a:rPr>
              <a:t> </a:t>
            </a:r>
            <a:r>
              <a:rPr sz="2600" dirty="0">
                <a:latin typeface="Tahoma"/>
                <a:cs typeface="Tahoma"/>
              </a:rPr>
              <a:t>и администрации</a:t>
            </a:r>
            <a:r>
              <a:rPr sz="2600" spc="-45" dirty="0">
                <a:latin typeface="Tahoma"/>
                <a:cs typeface="Tahoma"/>
              </a:rPr>
              <a:t> </a:t>
            </a:r>
            <a:r>
              <a:rPr sz="2600" spc="-5" dirty="0">
                <a:latin typeface="Tahoma"/>
                <a:cs typeface="Tahoma"/>
              </a:rPr>
              <a:t>школы;</a:t>
            </a:r>
            <a:endParaRPr sz="2600">
              <a:latin typeface="Tahoma"/>
              <a:cs typeface="Tahoma"/>
            </a:endParaRPr>
          </a:p>
          <a:p>
            <a:pPr marL="12700" marR="8890">
              <a:lnSpc>
                <a:spcPct val="80000"/>
              </a:lnSpc>
              <a:spcBef>
                <a:spcPts val="1015"/>
              </a:spcBef>
              <a:tabLst>
                <a:tab pos="1769745" algn="l"/>
                <a:tab pos="4483100" algn="l"/>
                <a:tab pos="4879340" algn="l"/>
                <a:tab pos="5584825" algn="l"/>
                <a:tab pos="6987540" algn="l"/>
                <a:tab pos="9040495" algn="l"/>
              </a:tabLst>
            </a:pPr>
            <a:r>
              <a:rPr sz="2600" spc="-5" dirty="0">
                <a:latin typeface="Tahoma"/>
                <a:cs typeface="Tahoma"/>
              </a:rPr>
              <a:t>Ш</a:t>
            </a:r>
            <a:r>
              <a:rPr sz="2600" dirty="0">
                <a:latin typeface="Tahoma"/>
                <a:cs typeface="Tahoma"/>
              </a:rPr>
              <a:t>ко</a:t>
            </a:r>
            <a:r>
              <a:rPr sz="2600" spc="-15" dirty="0">
                <a:latin typeface="Tahoma"/>
                <a:cs typeface="Tahoma"/>
              </a:rPr>
              <a:t>л</a:t>
            </a:r>
            <a:r>
              <a:rPr sz="2600" dirty="0">
                <a:latin typeface="Tahoma"/>
                <a:cs typeface="Tahoma"/>
              </a:rPr>
              <a:t>ьное	</a:t>
            </a:r>
            <a:r>
              <a:rPr sz="2600" spc="-5" dirty="0">
                <a:latin typeface="Tahoma"/>
                <a:cs typeface="Tahoma"/>
              </a:rPr>
              <a:t>самоуп</a:t>
            </a:r>
            <a:r>
              <a:rPr sz="2600" spc="-10" dirty="0">
                <a:latin typeface="Tahoma"/>
                <a:cs typeface="Tahoma"/>
              </a:rPr>
              <a:t>р</a:t>
            </a:r>
            <a:r>
              <a:rPr sz="2600" dirty="0">
                <a:latin typeface="Tahoma"/>
                <a:cs typeface="Tahoma"/>
              </a:rPr>
              <a:t>ав</a:t>
            </a:r>
            <a:r>
              <a:rPr sz="2600" spc="-15" dirty="0">
                <a:latin typeface="Tahoma"/>
                <a:cs typeface="Tahoma"/>
              </a:rPr>
              <a:t>л</a:t>
            </a:r>
            <a:r>
              <a:rPr sz="2600" spc="-5" dirty="0">
                <a:latin typeface="Tahoma"/>
                <a:cs typeface="Tahoma"/>
              </a:rPr>
              <a:t>ени</a:t>
            </a:r>
            <a:r>
              <a:rPr sz="2600" dirty="0">
                <a:latin typeface="Tahoma"/>
                <a:cs typeface="Tahoma"/>
              </a:rPr>
              <a:t>е	–	</a:t>
            </a:r>
            <a:r>
              <a:rPr sz="2600" spc="-5" dirty="0">
                <a:latin typeface="Tahoma"/>
                <a:cs typeface="Tahoma"/>
              </a:rPr>
              <a:t>эт</a:t>
            </a:r>
            <a:r>
              <a:rPr sz="2600" dirty="0">
                <a:latin typeface="Tahoma"/>
                <a:cs typeface="Tahoma"/>
              </a:rPr>
              <a:t>о	</a:t>
            </a:r>
            <a:r>
              <a:rPr sz="2600" spc="-5" dirty="0">
                <a:latin typeface="Tahoma"/>
                <a:cs typeface="Tahoma"/>
              </a:rPr>
              <a:t>у</a:t>
            </a:r>
            <a:r>
              <a:rPr sz="2600" spc="10" dirty="0">
                <a:latin typeface="Tahoma"/>
                <a:cs typeface="Tahoma"/>
              </a:rPr>
              <a:t>ч</a:t>
            </a:r>
            <a:r>
              <a:rPr sz="2600" dirty="0">
                <a:latin typeface="Tahoma"/>
                <a:cs typeface="Tahoma"/>
              </a:rPr>
              <a:t>астие	</a:t>
            </a:r>
            <a:r>
              <a:rPr sz="2600" spc="-5" dirty="0">
                <a:latin typeface="Tahoma"/>
                <a:cs typeface="Tahoma"/>
              </a:rPr>
              <a:t>ш</a:t>
            </a:r>
            <a:r>
              <a:rPr sz="2600" spc="-15" dirty="0">
                <a:latin typeface="Tahoma"/>
                <a:cs typeface="Tahoma"/>
              </a:rPr>
              <a:t>к</a:t>
            </a:r>
            <a:r>
              <a:rPr sz="2600" dirty="0">
                <a:latin typeface="Tahoma"/>
                <a:cs typeface="Tahoma"/>
              </a:rPr>
              <a:t>ольник</a:t>
            </a:r>
            <a:r>
              <a:rPr sz="2600" spc="-15" dirty="0">
                <a:latin typeface="Tahoma"/>
                <a:cs typeface="Tahoma"/>
              </a:rPr>
              <a:t>о</a:t>
            </a:r>
            <a:r>
              <a:rPr sz="2600" dirty="0">
                <a:latin typeface="Tahoma"/>
                <a:cs typeface="Tahoma"/>
              </a:rPr>
              <a:t>в	в  </a:t>
            </a:r>
            <a:r>
              <a:rPr sz="2600" spc="-5" dirty="0">
                <a:latin typeface="Tahoma"/>
                <a:cs typeface="Tahoma"/>
              </a:rPr>
              <a:t>управлении</a:t>
            </a:r>
            <a:r>
              <a:rPr sz="2600" spc="-50" dirty="0">
                <a:latin typeface="Tahoma"/>
                <a:cs typeface="Tahoma"/>
              </a:rPr>
              <a:t> </a:t>
            </a:r>
            <a:r>
              <a:rPr sz="2600" spc="-5" dirty="0">
                <a:latin typeface="Tahoma"/>
                <a:cs typeface="Tahoma"/>
              </a:rPr>
              <a:t>школы;</a:t>
            </a:r>
            <a:endParaRPr sz="2600">
              <a:latin typeface="Tahoma"/>
              <a:cs typeface="Tahoma"/>
            </a:endParaRPr>
          </a:p>
          <a:p>
            <a:pPr marL="12700" marR="5080">
              <a:lnSpc>
                <a:spcPts val="2500"/>
              </a:lnSpc>
              <a:spcBef>
                <a:spcPts val="975"/>
              </a:spcBef>
              <a:tabLst>
                <a:tab pos="1720850" algn="l"/>
                <a:tab pos="4385310" algn="l"/>
                <a:tab pos="4733290" algn="l"/>
                <a:tab pos="5389880" algn="l"/>
                <a:tab pos="6906259" algn="l"/>
              </a:tabLst>
            </a:pPr>
            <a:r>
              <a:rPr sz="2600" spc="-5" dirty="0">
                <a:latin typeface="Tahoma"/>
                <a:cs typeface="Tahoma"/>
              </a:rPr>
              <a:t>Ш</a:t>
            </a:r>
            <a:r>
              <a:rPr sz="2600" dirty="0">
                <a:latin typeface="Tahoma"/>
                <a:cs typeface="Tahoma"/>
              </a:rPr>
              <a:t>ко</a:t>
            </a:r>
            <a:r>
              <a:rPr sz="2600" spc="-15" dirty="0">
                <a:latin typeface="Tahoma"/>
                <a:cs typeface="Tahoma"/>
              </a:rPr>
              <a:t>л</a:t>
            </a:r>
            <a:r>
              <a:rPr sz="2600" dirty="0">
                <a:latin typeface="Tahoma"/>
                <a:cs typeface="Tahoma"/>
              </a:rPr>
              <a:t>ьное	</a:t>
            </a:r>
            <a:r>
              <a:rPr sz="2600" spc="-5" dirty="0">
                <a:latin typeface="Tahoma"/>
                <a:cs typeface="Tahoma"/>
              </a:rPr>
              <a:t>самоуп</a:t>
            </a:r>
            <a:r>
              <a:rPr sz="2600" spc="-10" dirty="0">
                <a:latin typeface="Tahoma"/>
                <a:cs typeface="Tahoma"/>
              </a:rPr>
              <a:t>р</a:t>
            </a:r>
            <a:r>
              <a:rPr sz="2600" dirty="0">
                <a:latin typeface="Tahoma"/>
                <a:cs typeface="Tahoma"/>
              </a:rPr>
              <a:t>ав</a:t>
            </a:r>
            <a:r>
              <a:rPr sz="2600" spc="-15" dirty="0">
                <a:latin typeface="Tahoma"/>
                <a:cs typeface="Tahoma"/>
              </a:rPr>
              <a:t>л</a:t>
            </a:r>
            <a:r>
              <a:rPr sz="2600" spc="-5" dirty="0">
                <a:latin typeface="Tahoma"/>
                <a:cs typeface="Tahoma"/>
              </a:rPr>
              <a:t>ени</a:t>
            </a:r>
            <a:r>
              <a:rPr sz="2600" dirty="0">
                <a:latin typeface="Tahoma"/>
                <a:cs typeface="Tahoma"/>
              </a:rPr>
              <a:t>е	–	</a:t>
            </a:r>
            <a:r>
              <a:rPr sz="2600" spc="-5" dirty="0">
                <a:latin typeface="Tahoma"/>
                <a:cs typeface="Tahoma"/>
              </a:rPr>
              <a:t>эт</a:t>
            </a:r>
            <a:r>
              <a:rPr sz="2600" dirty="0">
                <a:latin typeface="Tahoma"/>
                <a:cs typeface="Tahoma"/>
              </a:rPr>
              <a:t>о	я</a:t>
            </a:r>
            <a:r>
              <a:rPr sz="2600" spc="5" dirty="0">
                <a:latin typeface="Tahoma"/>
                <a:cs typeface="Tahoma"/>
              </a:rPr>
              <a:t>в</a:t>
            </a:r>
            <a:r>
              <a:rPr sz="2600" spc="-20" dirty="0">
                <a:latin typeface="Tahoma"/>
                <a:cs typeface="Tahoma"/>
              </a:rPr>
              <a:t>л</a:t>
            </a:r>
            <a:r>
              <a:rPr sz="2600" spc="-5" dirty="0">
                <a:latin typeface="Tahoma"/>
                <a:cs typeface="Tahoma"/>
              </a:rPr>
              <a:t>ени</a:t>
            </a:r>
            <a:r>
              <a:rPr sz="2600" spc="-20" dirty="0">
                <a:latin typeface="Tahoma"/>
                <a:cs typeface="Tahoma"/>
              </a:rPr>
              <a:t>е</a:t>
            </a:r>
            <a:r>
              <a:rPr sz="2600" dirty="0">
                <a:latin typeface="Tahoma"/>
                <a:cs typeface="Tahoma"/>
              </a:rPr>
              <a:t>,	об</a:t>
            </a:r>
            <a:r>
              <a:rPr sz="2600" spc="-15" dirty="0">
                <a:latin typeface="Tahoma"/>
                <a:cs typeface="Tahoma"/>
              </a:rPr>
              <a:t>ъ</a:t>
            </a:r>
            <a:r>
              <a:rPr sz="2600" spc="-5" dirty="0">
                <a:latin typeface="Tahoma"/>
                <a:cs typeface="Tahoma"/>
              </a:rPr>
              <a:t>единяю</a:t>
            </a:r>
            <a:r>
              <a:rPr sz="2600" spc="-20" dirty="0">
                <a:latin typeface="Tahoma"/>
                <a:cs typeface="Tahoma"/>
              </a:rPr>
              <a:t>щ</a:t>
            </a:r>
            <a:r>
              <a:rPr sz="2600" spc="-5" dirty="0">
                <a:latin typeface="Tahoma"/>
                <a:cs typeface="Tahoma"/>
              </a:rPr>
              <a:t>ее  </a:t>
            </a:r>
            <a:r>
              <a:rPr sz="2600" dirty="0">
                <a:latin typeface="Tahoma"/>
                <a:cs typeface="Tahoma"/>
              </a:rPr>
              <a:t>все</a:t>
            </a:r>
            <a:r>
              <a:rPr sz="2600" spc="-20" dirty="0">
                <a:latin typeface="Tahoma"/>
                <a:cs typeface="Tahoma"/>
              </a:rPr>
              <a:t> </a:t>
            </a:r>
            <a:r>
              <a:rPr sz="2600" spc="-5" dirty="0">
                <a:latin typeface="Tahoma"/>
                <a:cs typeface="Tahoma"/>
              </a:rPr>
              <a:t>школьные</a:t>
            </a:r>
            <a:r>
              <a:rPr sz="2600" spc="-25" dirty="0">
                <a:latin typeface="Tahoma"/>
                <a:cs typeface="Tahoma"/>
              </a:rPr>
              <a:t> </a:t>
            </a:r>
            <a:r>
              <a:rPr sz="2600" spc="-5" dirty="0">
                <a:latin typeface="Tahoma"/>
                <a:cs typeface="Tahoma"/>
              </a:rPr>
              <a:t>инициативы.</a:t>
            </a:r>
            <a:endParaRPr sz="26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400"/>
              </a:spcBef>
              <a:tabLst>
                <a:tab pos="2045335" algn="l"/>
                <a:tab pos="5031740" algn="l"/>
                <a:tab pos="5703570" algn="l"/>
                <a:tab pos="6685280" algn="l"/>
                <a:tab pos="8217534" algn="l"/>
              </a:tabLst>
            </a:pPr>
            <a:r>
              <a:rPr sz="2600" spc="-5" dirty="0">
                <a:latin typeface="Tahoma"/>
                <a:cs typeface="Tahoma"/>
              </a:rPr>
              <a:t>Ш</a:t>
            </a:r>
            <a:r>
              <a:rPr sz="2600" dirty="0">
                <a:latin typeface="Tahoma"/>
                <a:cs typeface="Tahoma"/>
              </a:rPr>
              <a:t>ко</a:t>
            </a:r>
            <a:r>
              <a:rPr sz="2600" spc="-15" dirty="0">
                <a:latin typeface="Tahoma"/>
                <a:cs typeface="Tahoma"/>
              </a:rPr>
              <a:t>л</a:t>
            </a:r>
            <a:r>
              <a:rPr sz="2600" dirty="0">
                <a:latin typeface="Tahoma"/>
                <a:cs typeface="Tahoma"/>
              </a:rPr>
              <a:t>ьное	</a:t>
            </a:r>
            <a:r>
              <a:rPr sz="2600" spc="-5" dirty="0">
                <a:latin typeface="Tahoma"/>
                <a:cs typeface="Tahoma"/>
              </a:rPr>
              <a:t>самоу</a:t>
            </a:r>
            <a:r>
              <a:rPr sz="2600" spc="-25" dirty="0">
                <a:latin typeface="Tahoma"/>
                <a:cs typeface="Tahoma"/>
              </a:rPr>
              <a:t>п</a:t>
            </a:r>
            <a:r>
              <a:rPr sz="2600" dirty="0">
                <a:latin typeface="Tahoma"/>
                <a:cs typeface="Tahoma"/>
              </a:rPr>
              <a:t>рав</a:t>
            </a:r>
            <a:r>
              <a:rPr sz="2600" spc="-15" dirty="0">
                <a:latin typeface="Tahoma"/>
                <a:cs typeface="Tahoma"/>
              </a:rPr>
              <a:t>л</a:t>
            </a:r>
            <a:r>
              <a:rPr sz="2600" spc="-5" dirty="0">
                <a:latin typeface="Tahoma"/>
                <a:cs typeface="Tahoma"/>
              </a:rPr>
              <a:t>ен</a:t>
            </a:r>
            <a:r>
              <a:rPr sz="2600" spc="-20" dirty="0">
                <a:latin typeface="Tahoma"/>
                <a:cs typeface="Tahoma"/>
              </a:rPr>
              <a:t>и</a:t>
            </a:r>
            <a:r>
              <a:rPr sz="2600" dirty="0">
                <a:latin typeface="Tahoma"/>
                <a:cs typeface="Tahoma"/>
              </a:rPr>
              <a:t>е	–	</a:t>
            </a:r>
            <a:r>
              <a:rPr sz="2600" spc="-5" dirty="0">
                <a:latin typeface="Tahoma"/>
                <a:cs typeface="Tahoma"/>
              </a:rPr>
              <a:t>эт</a:t>
            </a:r>
            <a:r>
              <a:rPr sz="2600" dirty="0">
                <a:latin typeface="Tahoma"/>
                <a:cs typeface="Tahoma"/>
              </a:rPr>
              <a:t>о	ос</a:t>
            </a:r>
            <a:r>
              <a:rPr sz="2600" spc="-10" dirty="0">
                <a:latin typeface="Tahoma"/>
                <a:cs typeface="Tahoma"/>
              </a:rPr>
              <a:t>о</a:t>
            </a:r>
            <a:r>
              <a:rPr sz="2600" dirty="0">
                <a:latin typeface="Tahoma"/>
                <a:cs typeface="Tahoma"/>
              </a:rPr>
              <a:t>б</a:t>
            </a:r>
            <a:r>
              <a:rPr sz="2600" spc="-20" dirty="0">
                <a:latin typeface="Tahoma"/>
                <a:cs typeface="Tahoma"/>
              </a:rPr>
              <a:t>а</a:t>
            </a:r>
            <a:r>
              <a:rPr sz="2600" dirty="0">
                <a:latin typeface="Tahoma"/>
                <a:cs typeface="Tahoma"/>
              </a:rPr>
              <a:t>я	</a:t>
            </a:r>
            <a:r>
              <a:rPr sz="2600" spc="-10" dirty="0">
                <a:latin typeface="Tahoma"/>
                <a:cs typeface="Tahoma"/>
              </a:rPr>
              <a:t>ф</a:t>
            </a:r>
            <a:r>
              <a:rPr sz="2600" dirty="0">
                <a:latin typeface="Tahoma"/>
                <a:cs typeface="Tahoma"/>
              </a:rPr>
              <a:t>орма</a:t>
            </a:r>
            <a:endParaRPr sz="26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210939" y="4378528"/>
            <a:ext cx="5935345" cy="422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738879" algn="l"/>
              </a:tabLst>
            </a:pPr>
            <a:r>
              <a:rPr sz="2600" spc="-5" dirty="0">
                <a:latin typeface="Tahoma"/>
                <a:cs typeface="Tahoma"/>
              </a:rPr>
              <a:t>самостоятельной	</a:t>
            </a:r>
            <a:r>
              <a:rPr sz="2600" spc="-10" dirty="0">
                <a:latin typeface="Tahoma"/>
                <a:cs typeface="Tahoma"/>
              </a:rPr>
              <a:t>общественной</a:t>
            </a:r>
            <a:endParaRPr sz="26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16939" y="4378528"/>
            <a:ext cx="7559675" cy="7404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2810"/>
              </a:lnSpc>
              <a:spcBef>
                <a:spcPts val="105"/>
              </a:spcBef>
            </a:pPr>
            <a:r>
              <a:rPr sz="2600" spc="-5" dirty="0">
                <a:latin typeface="Tahoma"/>
                <a:cs typeface="Tahoma"/>
              </a:rPr>
              <a:t>инициативной</a:t>
            </a:r>
            <a:endParaRPr sz="2600">
              <a:latin typeface="Tahoma"/>
              <a:cs typeface="Tahoma"/>
            </a:endParaRPr>
          </a:p>
          <a:p>
            <a:pPr marL="12700">
              <a:lnSpc>
                <a:spcPts val="2810"/>
              </a:lnSpc>
              <a:tabLst>
                <a:tab pos="2419350" algn="l"/>
                <a:tab pos="4697730" algn="l"/>
                <a:tab pos="7186930" algn="l"/>
              </a:tabLst>
            </a:pPr>
            <a:r>
              <a:rPr sz="2600" spc="-5" dirty="0">
                <a:latin typeface="Tahoma"/>
                <a:cs typeface="Tahoma"/>
              </a:rPr>
              <a:t>де</a:t>
            </a:r>
            <a:r>
              <a:rPr sz="2600" spc="5" dirty="0">
                <a:latin typeface="Tahoma"/>
                <a:cs typeface="Tahoma"/>
              </a:rPr>
              <a:t>я</a:t>
            </a:r>
            <a:r>
              <a:rPr sz="2600" dirty="0">
                <a:latin typeface="Tahoma"/>
                <a:cs typeface="Tahoma"/>
              </a:rPr>
              <a:t>т</a:t>
            </a:r>
            <a:r>
              <a:rPr sz="2600" spc="-15" dirty="0">
                <a:latin typeface="Tahoma"/>
                <a:cs typeface="Tahoma"/>
              </a:rPr>
              <a:t>е</a:t>
            </a:r>
            <a:r>
              <a:rPr sz="2600" spc="-5" dirty="0">
                <a:latin typeface="Tahoma"/>
                <a:cs typeface="Tahoma"/>
              </a:rPr>
              <a:t>льност</a:t>
            </a:r>
            <a:r>
              <a:rPr sz="2600" dirty="0">
                <a:latin typeface="Tahoma"/>
                <a:cs typeface="Tahoma"/>
              </a:rPr>
              <a:t>и	</a:t>
            </a:r>
            <a:r>
              <a:rPr sz="2600" spc="-5" dirty="0">
                <a:latin typeface="Tahoma"/>
                <a:cs typeface="Tahoma"/>
              </a:rPr>
              <a:t>ш</a:t>
            </a:r>
            <a:r>
              <a:rPr sz="2600" spc="-15" dirty="0">
                <a:latin typeface="Tahoma"/>
                <a:cs typeface="Tahoma"/>
              </a:rPr>
              <a:t>к</a:t>
            </a:r>
            <a:r>
              <a:rPr sz="2600" dirty="0">
                <a:latin typeface="Tahoma"/>
                <a:cs typeface="Tahoma"/>
              </a:rPr>
              <a:t>ольник</a:t>
            </a:r>
            <a:r>
              <a:rPr sz="2600" spc="-15" dirty="0">
                <a:latin typeface="Tahoma"/>
                <a:cs typeface="Tahoma"/>
              </a:rPr>
              <a:t>о</a:t>
            </a:r>
            <a:r>
              <a:rPr sz="2600" spc="-5" dirty="0">
                <a:latin typeface="Tahoma"/>
                <a:cs typeface="Tahoma"/>
              </a:rPr>
              <a:t>в</a:t>
            </a:r>
            <a:r>
              <a:rPr sz="2600" dirty="0">
                <a:latin typeface="Tahoma"/>
                <a:cs typeface="Tahoma"/>
              </a:rPr>
              <a:t>,	нап</a:t>
            </a:r>
            <a:r>
              <a:rPr sz="2600" spc="-20" dirty="0">
                <a:latin typeface="Tahoma"/>
                <a:cs typeface="Tahoma"/>
              </a:rPr>
              <a:t>р</a:t>
            </a:r>
            <a:r>
              <a:rPr sz="2600" dirty="0">
                <a:latin typeface="Tahoma"/>
                <a:cs typeface="Tahoma"/>
              </a:rPr>
              <a:t>ав</a:t>
            </a:r>
            <a:r>
              <a:rPr sz="2600" spc="-15" dirty="0">
                <a:latin typeface="Tahoma"/>
                <a:cs typeface="Tahoma"/>
              </a:rPr>
              <a:t>л</a:t>
            </a:r>
            <a:r>
              <a:rPr sz="2600" spc="-5" dirty="0">
                <a:latin typeface="Tahoma"/>
                <a:cs typeface="Tahoma"/>
              </a:rPr>
              <a:t>енн</a:t>
            </a:r>
            <a:r>
              <a:rPr sz="2600" spc="-20" dirty="0">
                <a:latin typeface="Tahoma"/>
                <a:cs typeface="Tahoma"/>
              </a:rPr>
              <a:t>а</a:t>
            </a:r>
            <a:r>
              <a:rPr sz="2600" dirty="0">
                <a:latin typeface="Tahoma"/>
                <a:cs typeface="Tahoma"/>
              </a:rPr>
              <a:t>я	</a:t>
            </a:r>
            <a:r>
              <a:rPr sz="2600" spc="-5" dirty="0">
                <a:latin typeface="Tahoma"/>
                <a:cs typeface="Tahoma"/>
              </a:rPr>
              <a:t>на</a:t>
            </a:r>
            <a:endParaRPr sz="26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16939" y="4696205"/>
            <a:ext cx="9231630" cy="739775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12700" marR="5080" indent="7875270">
              <a:lnSpc>
                <a:spcPct val="80000"/>
              </a:lnSpc>
              <a:spcBef>
                <a:spcPts val="725"/>
              </a:spcBef>
              <a:tabLst>
                <a:tab pos="1719580" algn="l"/>
                <a:tab pos="2386965" algn="l"/>
                <a:tab pos="4613910" algn="l"/>
                <a:tab pos="6441440" algn="l"/>
                <a:tab pos="7834630" algn="l"/>
                <a:tab pos="8310245" algn="l"/>
              </a:tabLst>
            </a:pPr>
            <a:r>
              <a:rPr sz="2600" spc="-15" dirty="0">
                <a:latin typeface="Tahoma"/>
                <a:cs typeface="Tahoma"/>
              </a:rPr>
              <a:t>р</a:t>
            </a:r>
            <a:r>
              <a:rPr sz="2600" spc="-5" dirty="0">
                <a:latin typeface="Tahoma"/>
                <a:cs typeface="Tahoma"/>
              </a:rPr>
              <a:t>е</a:t>
            </a:r>
            <a:r>
              <a:rPr sz="2600" spc="-15" dirty="0">
                <a:latin typeface="Tahoma"/>
                <a:cs typeface="Tahoma"/>
              </a:rPr>
              <a:t>ше</a:t>
            </a:r>
            <a:r>
              <a:rPr sz="2600" dirty="0">
                <a:latin typeface="Tahoma"/>
                <a:cs typeface="Tahoma"/>
              </a:rPr>
              <a:t>ние  </a:t>
            </a:r>
            <a:r>
              <a:rPr sz="2600" spc="-5" dirty="0">
                <a:latin typeface="Tahoma"/>
                <a:cs typeface="Tahoma"/>
              </a:rPr>
              <a:t>в</a:t>
            </a:r>
            <a:r>
              <a:rPr sz="2600" spc="5" dirty="0">
                <a:latin typeface="Tahoma"/>
                <a:cs typeface="Tahoma"/>
              </a:rPr>
              <a:t>о</a:t>
            </a:r>
            <a:r>
              <a:rPr sz="2600" spc="-5" dirty="0">
                <a:latin typeface="Tahoma"/>
                <a:cs typeface="Tahoma"/>
              </a:rPr>
              <a:t>просо</a:t>
            </a:r>
            <a:r>
              <a:rPr sz="2600" dirty="0">
                <a:latin typeface="Tahoma"/>
                <a:cs typeface="Tahoma"/>
              </a:rPr>
              <a:t>в	</a:t>
            </a:r>
            <a:r>
              <a:rPr sz="2600" spc="-5" dirty="0">
                <a:latin typeface="Tahoma"/>
                <a:cs typeface="Tahoma"/>
              </a:rPr>
              <a:t>п</a:t>
            </a:r>
            <a:r>
              <a:rPr sz="2600" dirty="0">
                <a:latin typeface="Tahoma"/>
                <a:cs typeface="Tahoma"/>
              </a:rPr>
              <a:t>о	ор</a:t>
            </a:r>
            <a:r>
              <a:rPr sz="2600" spc="-20" dirty="0">
                <a:latin typeface="Tahoma"/>
                <a:cs typeface="Tahoma"/>
              </a:rPr>
              <a:t>г</a:t>
            </a:r>
            <a:r>
              <a:rPr sz="2600" dirty="0">
                <a:latin typeface="Tahoma"/>
                <a:cs typeface="Tahoma"/>
              </a:rPr>
              <a:t>анизации	обу</a:t>
            </a:r>
            <a:r>
              <a:rPr sz="2600" spc="5" dirty="0">
                <a:latin typeface="Tahoma"/>
                <a:cs typeface="Tahoma"/>
              </a:rPr>
              <a:t>ч</a:t>
            </a:r>
            <a:r>
              <a:rPr sz="2600" spc="-5" dirty="0">
                <a:latin typeface="Tahoma"/>
                <a:cs typeface="Tahoma"/>
              </a:rPr>
              <a:t>ен</a:t>
            </a:r>
            <a:r>
              <a:rPr sz="2600" spc="-15" dirty="0">
                <a:latin typeface="Tahoma"/>
                <a:cs typeface="Tahoma"/>
              </a:rPr>
              <a:t>и</a:t>
            </a:r>
            <a:r>
              <a:rPr sz="2600" dirty="0">
                <a:latin typeface="Tahoma"/>
                <a:cs typeface="Tahoma"/>
              </a:rPr>
              <a:t>я,	</a:t>
            </a:r>
            <a:r>
              <a:rPr sz="2600" spc="-5" dirty="0">
                <a:latin typeface="Tahoma"/>
                <a:cs typeface="Tahoma"/>
              </a:rPr>
              <a:t>досу</a:t>
            </a:r>
            <a:r>
              <a:rPr sz="2600" spc="-15" dirty="0">
                <a:latin typeface="Tahoma"/>
                <a:cs typeface="Tahoma"/>
              </a:rPr>
              <a:t>г</a:t>
            </a:r>
            <a:r>
              <a:rPr sz="2600" dirty="0">
                <a:latin typeface="Tahoma"/>
                <a:cs typeface="Tahoma"/>
              </a:rPr>
              <a:t>а,	а	</a:t>
            </a:r>
            <a:r>
              <a:rPr sz="2600" spc="-20" dirty="0">
                <a:latin typeface="Tahoma"/>
                <a:cs typeface="Tahoma"/>
              </a:rPr>
              <a:t>т</a:t>
            </a:r>
            <a:r>
              <a:rPr sz="2600" dirty="0">
                <a:latin typeface="Tahoma"/>
                <a:cs typeface="Tahoma"/>
              </a:rPr>
              <a:t>а</a:t>
            </a:r>
            <a:r>
              <a:rPr sz="2600" spc="-15" dirty="0">
                <a:latin typeface="Tahoma"/>
                <a:cs typeface="Tahoma"/>
              </a:rPr>
              <a:t>к</a:t>
            </a:r>
            <a:r>
              <a:rPr sz="2600" spc="-5" dirty="0">
                <a:latin typeface="Tahoma"/>
                <a:cs typeface="Tahoma"/>
              </a:rPr>
              <a:t>же</a:t>
            </a:r>
            <a:endParaRPr sz="26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16939" y="5354523"/>
            <a:ext cx="7143750" cy="422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dirty="0">
                <a:latin typeface="Tahoma"/>
                <a:cs typeface="Tahoma"/>
              </a:rPr>
              <a:t>развития</a:t>
            </a:r>
            <a:r>
              <a:rPr sz="2600" spc="-35" dirty="0">
                <a:latin typeface="Tahoma"/>
                <a:cs typeface="Tahoma"/>
              </a:rPr>
              <a:t> </a:t>
            </a:r>
            <a:r>
              <a:rPr sz="2600" spc="-5" dirty="0">
                <a:latin typeface="Tahoma"/>
                <a:cs typeface="Tahoma"/>
              </a:rPr>
              <a:t>социальной</a:t>
            </a:r>
            <a:r>
              <a:rPr sz="2600" spc="-30" dirty="0">
                <a:latin typeface="Tahoma"/>
                <a:cs typeface="Tahoma"/>
              </a:rPr>
              <a:t> </a:t>
            </a:r>
            <a:r>
              <a:rPr sz="2600" dirty="0">
                <a:latin typeface="Tahoma"/>
                <a:cs typeface="Tahoma"/>
              </a:rPr>
              <a:t>активности</a:t>
            </a:r>
            <a:r>
              <a:rPr sz="2600" spc="-25" dirty="0">
                <a:latin typeface="Tahoma"/>
                <a:cs typeface="Tahoma"/>
              </a:rPr>
              <a:t> </a:t>
            </a:r>
            <a:r>
              <a:rPr sz="2600" spc="-5" dirty="0">
                <a:latin typeface="Tahoma"/>
                <a:cs typeface="Tahoma"/>
              </a:rPr>
              <a:t>школьников.</a:t>
            </a:r>
            <a:endParaRPr sz="26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39" y="609676"/>
            <a:ext cx="517080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i="0" spc="-30" dirty="0">
                <a:solidFill>
                  <a:srgbClr val="000000"/>
                </a:solidFill>
                <a:latin typeface="Calibri Light"/>
                <a:cs typeface="Calibri Light"/>
              </a:rPr>
              <a:t>Цель</a:t>
            </a:r>
            <a:r>
              <a:rPr sz="4400" i="0" spc="-114" dirty="0">
                <a:solidFill>
                  <a:srgbClr val="000000"/>
                </a:solidFill>
                <a:latin typeface="Calibri Light"/>
                <a:cs typeface="Calibri Light"/>
              </a:rPr>
              <a:t> </a:t>
            </a:r>
            <a:r>
              <a:rPr sz="4400" i="0" spc="-25" dirty="0">
                <a:solidFill>
                  <a:srgbClr val="000000"/>
                </a:solidFill>
                <a:latin typeface="Calibri Light"/>
                <a:cs typeface="Calibri Light"/>
              </a:rPr>
              <a:t>Совета</a:t>
            </a:r>
            <a:r>
              <a:rPr sz="4400" i="0" spc="-120" dirty="0">
                <a:solidFill>
                  <a:srgbClr val="000000"/>
                </a:solidFill>
                <a:latin typeface="Calibri Light"/>
                <a:cs typeface="Calibri Light"/>
              </a:rPr>
              <a:t> </a:t>
            </a:r>
            <a:r>
              <a:rPr sz="4400" i="0" spc="-30" dirty="0">
                <a:solidFill>
                  <a:srgbClr val="000000"/>
                </a:solidFill>
                <a:latin typeface="Calibri Light"/>
                <a:cs typeface="Calibri Light"/>
              </a:rPr>
              <a:t>учащихся</a:t>
            </a:r>
            <a:endParaRPr sz="4400">
              <a:latin typeface="Calibri Light"/>
              <a:cs typeface="Calibri Light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354" y="2260185"/>
            <a:ext cx="3073646" cy="3482152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5005578" y="1764538"/>
            <a:ext cx="3387725" cy="37458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41300" indent="-228600">
              <a:lnSpc>
                <a:spcPts val="2039"/>
              </a:lnSpc>
              <a:spcBef>
                <a:spcPts val="105"/>
              </a:spcBef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2000" spc="-5" dirty="0">
                <a:latin typeface="Calibri"/>
                <a:cs typeface="Calibri"/>
              </a:rPr>
              <a:t>реализация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права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учащихся</a:t>
            </a:r>
            <a:endParaRPr sz="2000">
              <a:latin typeface="Calibri"/>
              <a:cs typeface="Calibri"/>
            </a:endParaRPr>
          </a:p>
          <a:p>
            <a:pPr marL="241300" marR="468630">
              <a:lnSpc>
                <a:spcPct val="70000"/>
              </a:lnSpc>
              <a:spcBef>
                <a:spcPts val="355"/>
              </a:spcBef>
            </a:pPr>
            <a:r>
              <a:rPr sz="2000" dirty="0">
                <a:latin typeface="Calibri"/>
                <a:cs typeface="Calibri"/>
              </a:rPr>
              <a:t>на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участие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в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управлении </a:t>
            </a:r>
            <a:r>
              <a:rPr sz="2000" spc="-434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школой: </a:t>
            </a:r>
            <a:r>
              <a:rPr sz="2000" dirty="0">
                <a:latin typeface="Calibri"/>
                <a:cs typeface="Calibri"/>
              </a:rPr>
              <a:t>формирование 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гражданской </a:t>
            </a:r>
            <a:r>
              <a:rPr sz="2000" spc="-20" dirty="0">
                <a:latin typeface="Calibri"/>
                <a:cs typeface="Calibri"/>
              </a:rPr>
              <a:t>культуры, 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активной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гражданской</a:t>
            </a:r>
            <a:endParaRPr sz="2000">
              <a:latin typeface="Calibri"/>
              <a:cs typeface="Calibri"/>
            </a:endParaRPr>
          </a:p>
          <a:p>
            <a:pPr marL="241300">
              <a:lnSpc>
                <a:spcPts val="1320"/>
              </a:lnSpc>
            </a:pPr>
            <a:r>
              <a:rPr sz="2000" dirty="0">
                <a:latin typeface="Calibri"/>
                <a:cs typeface="Calibri"/>
              </a:rPr>
              <a:t>позиции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учащихся,</a:t>
            </a:r>
            <a:endParaRPr sz="2000">
              <a:latin typeface="Calibri"/>
              <a:cs typeface="Calibri"/>
            </a:endParaRPr>
          </a:p>
          <a:p>
            <a:pPr marL="241300">
              <a:lnSpc>
                <a:spcPts val="1680"/>
              </a:lnSpc>
            </a:pPr>
            <a:r>
              <a:rPr sz="2000" spc="-10" dirty="0">
                <a:latin typeface="Calibri"/>
                <a:cs typeface="Calibri"/>
              </a:rPr>
              <a:t>содействие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развитию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их</a:t>
            </a:r>
            <a:endParaRPr sz="2000">
              <a:latin typeface="Calibri"/>
              <a:cs typeface="Calibri"/>
            </a:endParaRPr>
          </a:p>
          <a:p>
            <a:pPr marL="241300">
              <a:lnSpc>
                <a:spcPts val="1680"/>
              </a:lnSpc>
            </a:pPr>
            <a:r>
              <a:rPr sz="2000" spc="-5" dirty="0">
                <a:latin typeface="Calibri"/>
                <a:cs typeface="Calibri"/>
              </a:rPr>
              <a:t>самостоятельности,</a:t>
            </a:r>
            <a:endParaRPr sz="2000">
              <a:latin typeface="Calibri"/>
              <a:cs typeface="Calibri"/>
            </a:endParaRPr>
          </a:p>
          <a:p>
            <a:pPr marL="241300">
              <a:lnSpc>
                <a:spcPts val="1680"/>
              </a:lnSpc>
            </a:pPr>
            <a:r>
              <a:rPr sz="2000" spc="-5" dirty="0">
                <a:latin typeface="Calibri"/>
                <a:cs typeface="Calibri"/>
              </a:rPr>
              <a:t>способности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к</a:t>
            </a:r>
            <a:endParaRPr sz="2000">
              <a:latin typeface="Calibri"/>
              <a:cs typeface="Calibri"/>
            </a:endParaRPr>
          </a:p>
          <a:p>
            <a:pPr marL="241300" marR="1019810">
              <a:lnSpc>
                <a:spcPct val="70000"/>
              </a:lnSpc>
              <a:spcBef>
                <a:spcPts val="360"/>
              </a:spcBef>
            </a:pPr>
            <a:r>
              <a:rPr sz="2000" dirty="0">
                <a:latin typeface="Calibri"/>
                <a:cs typeface="Calibri"/>
              </a:rPr>
              <a:t>самоо</a:t>
            </a:r>
            <a:r>
              <a:rPr sz="2000" spc="5" dirty="0">
                <a:latin typeface="Calibri"/>
                <a:cs typeface="Calibri"/>
              </a:rPr>
              <a:t>р</a:t>
            </a:r>
            <a:r>
              <a:rPr sz="2000" spc="-10" dirty="0">
                <a:latin typeface="Calibri"/>
                <a:cs typeface="Calibri"/>
              </a:rPr>
              <a:t>г</a:t>
            </a:r>
            <a:r>
              <a:rPr sz="2000" dirty="0">
                <a:latin typeface="Calibri"/>
                <a:cs typeface="Calibri"/>
              </a:rPr>
              <a:t>ан</a:t>
            </a:r>
            <a:r>
              <a:rPr sz="2000" spc="-10" dirty="0">
                <a:latin typeface="Calibri"/>
                <a:cs typeface="Calibri"/>
              </a:rPr>
              <a:t>и</a:t>
            </a:r>
            <a:r>
              <a:rPr sz="2000" dirty="0">
                <a:latin typeface="Calibri"/>
                <a:cs typeface="Calibri"/>
              </a:rPr>
              <a:t>зации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и  саморазвитию,</a:t>
            </a:r>
            <a:endParaRPr sz="2000">
              <a:latin typeface="Calibri"/>
              <a:cs typeface="Calibri"/>
            </a:endParaRPr>
          </a:p>
          <a:p>
            <a:pPr marL="241300">
              <a:lnSpc>
                <a:spcPts val="1320"/>
              </a:lnSpc>
            </a:pPr>
            <a:r>
              <a:rPr sz="2000" dirty="0">
                <a:latin typeface="Calibri"/>
                <a:cs typeface="Calibri"/>
              </a:rPr>
              <a:t>формирование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у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учащихся</a:t>
            </a:r>
            <a:endParaRPr sz="2000">
              <a:latin typeface="Calibri"/>
              <a:cs typeface="Calibri"/>
            </a:endParaRPr>
          </a:p>
          <a:p>
            <a:pPr marL="241300">
              <a:lnSpc>
                <a:spcPts val="1680"/>
              </a:lnSpc>
            </a:pPr>
            <a:r>
              <a:rPr sz="2000" spc="-5" dirty="0">
                <a:latin typeface="Calibri"/>
                <a:cs typeface="Calibri"/>
              </a:rPr>
              <a:t>умений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и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навыков</a:t>
            </a:r>
            <a:endParaRPr sz="2000">
              <a:latin typeface="Calibri"/>
              <a:cs typeface="Calibri"/>
            </a:endParaRPr>
          </a:p>
          <a:p>
            <a:pPr marL="241300">
              <a:lnSpc>
                <a:spcPts val="1680"/>
              </a:lnSpc>
            </a:pPr>
            <a:r>
              <a:rPr sz="2000" spc="-5" dirty="0">
                <a:latin typeface="Calibri"/>
                <a:cs typeface="Calibri"/>
              </a:rPr>
              <a:t>самоуправления,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подготовка</a:t>
            </a:r>
            <a:endParaRPr sz="2000">
              <a:latin typeface="Calibri"/>
              <a:cs typeface="Calibri"/>
            </a:endParaRPr>
          </a:p>
          <a:p>
            <a:pPr marL="241300" marR="300355">
              <a:lnSpc>
                <a:spcPct val="70000"/>
              </a:lnSpc>
              <a:spcBef>
                <a:spcPts val="365"/>
              </a:spcBef>
            </a:pPr>
            <a:r>
              <a:rPr sz="2000" dirty="0">
                <a:latin typeface="Calibri"/>
                <a:cs typeface="Calibri"/>
              </a:rPr>
              <a:t>их к </a:t>
            </a:r>
            <a:r>
              <a:rPr sz="2000" spc="-10" dirty="0">
                <a:latin typeface="Calibri"/>
                <a:cs typeface="Calibri"/>
              </a:rPr>
              <a:t>компетентному </a:t>
            </a:r>
            <a:r>
              <a:rPr sz="2000" dirty="0">
                <a:latin typeface="Calibri"/>
                <a:cs typeface="Calibri"/>
              </a:rPr>
              <a:t>и 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ответственному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участию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в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жизни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общества.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39" y="609676"/>
            <a:ext cx="609790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i="0" spc="-25" dirty="0">
                <a:solidFill>
                  <a:srgbClr val="000000"/>
                </a:solidFill>
                <a:latin typeface="Calibri Light"/>
                <a:cs typeface="Calibri Light"/>
              </a:rPr>
              <a:t>Задачи</a:t>
            </a:r>
            <a:r>
              <a:rPr sz="4400" i="0" spc="-105" dirty="0">
                <a:solidFill>
                  <a:srgbClr val="000000"/>
                </a:solidFill>
                <a:latin typeface="Calibri Light"/>
                <a:cs typeface="Calibri Light"/>
              </a:rPr>
              <a:t> </a:t>
            </a:r>
            <a:r>
              <a:rPr sz="4400" i="0" spc="-35" dirty="0">
                <a:solidFill>
                  <a:srgbClr val="000000"/>
                </a:solidFill>
                <a:latin typeface="Calibri Light"/>
                <a:cs typeface="Calibri Light"/>
              </a:rPr>
              <a:t>деятельности</a:t>
            </a:r>
            <a:r>
              <a:rPr sz="4400" i="0" spc="-105" dirty="0">
                <a:solidFill>
                  <a:srgbClr val="000000"/>
                </a:solidFill>
                <a:latin typeface="Calibri Light"/>
                <a:cs typeface="Calibri Light"/>
              </a:rPr>
              <a:t> </a:t>
            </a:r>
            <a:r>
              <a:rPr sz="4400" i="0" spc="-35" dirty="0">
                <a:solidFill>
                  <a:srgbClr val="000000"/>
                </a:solidFill>
                <a:latin typeface="Calibri Light"/>
                <a:cs typeface="Calibri Light"/>
              </a:rPr>
              <a:t>ШУС</a:t>
            </a:r>
            <a:endParaRPr sz="4400">
              <a:latin typeface="Calibri Light"/>
              <a:cs typeface="Calibri Light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354" y="2260185"/>
            <a:ext cx="3073646" cy="3482152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451350" y="1334770"/>
            <a:ext cx="4303395" cy="49510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indent="-228600">
              <a:lnSpc>
                <a:spcPts val="1530"/>
              </a:lnSpc>
              <a:spcBef>
                <a:spcPts val="100"/>
              </a:spcBef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1500" spc="-5" dirty="0">
                <a:latin typeface="Calibri"/>
                <a:cs typeface="Calibri"/>
              </a:rPr>
              <a:t>представление</a:t>
            </a:r>
            <a:r>
              <a:rPr sz="1500" spc="-40" dirty="0">
                <a:latin typeface="Calibri"/>
                <a:cs typeface="Calibri"/>
              </a:rPr>
              <a:t> </a:t>
            </a:r>
            <a:r>
              <a:rPr sz="1500" spc="-5" dirty="0">
                <a:latin typeface="Calibri"/>
                <a:cs typeface="Calibri"/>
              </a:rPr>
              <a:t>интересов</a:t>
            </a:r>
            <a:r>
              <a:rPr sz="1500" spc="-20" dirty="0">
                <a:latin typeface="Calibri"/>
                <a:cs typeface="Calibri"/>
              </a:rPr>
              <a:t> </a:t>
            </a:r>
            <a:r>
              <a:rPr sz="1500" spc="-5" dirty="0">
                <a:latin typeface="Calibri"/>
                <a:cs typeface="Calibri"/>
              </a:rPr>
              <a:t>учащихся</a:t>
            </a:r>
            <a:r>
              <a:rPr sz="1500" spc="-2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в</a:t>
            </a:r>
            <a:r>
              <a:rPr sz="1500" spc="-25" dirty="0">
                <a:latin typeface="Calibri"/>
                <a:cs typeface="Calibri"/>
              </a:rPr>
              <a:t> </a:t>
            </a:r>
            <a:r>
              <a:rPr sz="1500" spc="-5" dirty="0">
                <a:latin typeface="Calibri"/>
                <a:cs typeface="Calibri"/>
              </a:rPr>
              <a:t>процессе</a:t>
            </a:r>
            <a:endParaRPr sz="1500">
              <a:latin typeface="Calibri"/>
              <a:cs typeface="Calibri"/>
            </a:endParaRPr>
          </a:p>
          <a:p>
            <a:pPr marL="241300">
              <a:lnSpc>
                <a:spcPts val="1530"/>
              </a:lnSpc>
            </a:pPr>
            <a:r>
              <a:rPr sz="1500" spc="-5" dirty="0">
                <a:latin typeface="Calibri"/>
                <a:cs typeface="Calibri"/>
              </a:rPr>
              <a:t>управления</a:t>
            </a:r>
            <a:r>
              <a:rPr sz="1500" spc="-70" dirty="0">
                <a:latin typeface="Calibri"/>
                <a:cs typeface="Calibri"/>
              </a:rPr>
              <a:t> </a:t>
            </a:r>
            <a:r>
              <a:rPr sz="1500" spc="-10" dirty="0">
                <a:latin typeface="Calibri"/>
                <a:cs typeface="Calibri"/>
              </a:rPr>
              <a:t>школой;</a:t>
            </a:r>
            <a:endParaRPr sz="1500">
              <a:latin typeface="Calibri"/>
              <a:cs typeface="Calibri"/>
            </a:endParaRPr>
          </a:p>
          <a:p>
            <a:pPr marL="241300" marR="553720" indent="-228600">
              <a:lnSpc>
                <a:spcPct val="70000"/>
              </a:lnSpc>
              <a:spcBef>
                <a:spcPts val="994"/>
              </a:spcBef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1500" spc="-5" dirty="0">
                <a:latin typeface="Calibri"/>
                <a:cs typeface="Calibri"/>
              </a:rPr>
              <a:t>организация</a:t>
            </a:r>
            <a:r>
              <a:rPr sz="1500" spc="-40" dirty="0">
                <a:latin typeface="Calibri"/>
                <a:cs typeface="Calibri"/>
              </a:rPr>
              <a:t> </a:t>
            </a:r>
            <a:r>
              <a:rPr sz="1500" spc="-5" dirty="0">
                <a:latin typeface="Calibri"/>
                <a:cs typeface="Calibri"/>
              </a:rPr>
              <a:t>работы</a:t>
            </a:r>
            <a:r>
              <a:rPr sz="1500" spc="-4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по</a:t>
            </a:r>
            <a:r>
              <a:rPr sz="1500" spc="-10" dirty="0">
                <a:latin typeface="Calibri"/>
                <a:cs typeface="Calibri"/>
              </a:rPr>
              <a:t> </a:t>
            </a:r>
            <a:r>
              <a:rPr sz="1500" spc="-5" dirty="0">
                <a:latin typeface="Calibri"/>
                <a:cs typeface="Calibri"/>
              </a:rPr>
              <a:t>разъяснению</a:t>
            </a:r>
            <a:r>
              <a:rPr sz="1500" spc="-3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прав, </a:t>
            </a:r>
            <a:r>
              <a:rPr sz="1500" spc="-325" dirty="0">
                <a:latin typeface="Calibri"/>
                <a:cs typeface="Calibri"/>
              </a:rPr>
              <a:t> </a:t>
            </a:r>
            <a:r>
              <a:rPr sz="1500" spc="-5" dirty="0">
                <a:latin typeface="Calibri"/>
                <a:cs typeface="Calibri"/>
              </a:rPr>
              <a:t>обязанностей</a:t>
            </a:r>
            <a:r>
              <a:rPr sz="1500" spc="-3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и</a:t>
            </a:r>
            <a:r>
              <a:rPr sz="1500" spc="-15" dirty="0">
                <a:latin typeface="Calibri"/>
                <a:cs typeface="Calibri"/>
              </a:rPr>
              <a:t> </a:t>
            </a:r>
            <a:r>
              <a:rPr sz="1500" spc="-5" dirty="0">
                <a:latin typeface="Calibri"/>
                <a:cs typeface="Calibri"/>
              </a:rPr>
              <a:t>ответственности</a:t>
            </a:r>
            <a:r>
              <a:rPr sz="1500" spc="-35" dirty="0">
                <a:latin typeface="Calibri"/>
                <a:cs typeface="Calibri"/>
              </a:rPr>
              <a:t> </a:t>
            </a:r>
            <a:r>
              <a:rPr sz="1500" spc="-5" dirty="0">
                <a:latin typeface="Calibri"/>
                <a:cs typeface="Calibri"/>
              </a:rPr>
              <a:t>учащихся;</a:t>
            </a:r>
            <a:endParaRPr sz="15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459"/>
              </a:spcBef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1500" dirty="0">
                <a:latin typeface="Calibri"/>
                <a:cs typeface="Calibri"/>
              </a:rPr>
              <a:t>защита</a:t>
            </a:r>
            <a:r>
              <a:rPr sz="1500" spc="-5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прав</a:t>
            </a:r>
            <a:r>
              <a:rPr sz="1500" spc="-50" dirty="0">
                <a:latin typeface="Calibri"/>
                <a:cs typeface="Calibri"/>
              </a:rPr>
              <a:t> </a:t>
            </a:r>
            <a:r>
              <a:rPr sz="1500" spc="-5" dirty="0">
                <a:latin typeface="Calibri"/>
                <a:cs typeface="Calibri"/>
              </a:rPr>
              <a:t>учащихся;</a:t>
            </a:r>
            <a:endParaRPr sz="15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465"/>
              </a:spcBef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1500" spc="-10" dirty="0">
                <a:latin typeface="Calibri"/>
                <a:cs typeface="Calibri"/>
              </a:rPr>
              <a:t>поддержка</a:t>
            </a:r>
            <a:r>
              <a:rPr sz="1500" spc="-2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и</a:t>
            </a:r>
            <a:r>
              <a:rPr sz="1500" spc="-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развитие</a:t>
            </a:r>
            <a:r>
              <a:rPr sz="1500" spc="-3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инициатив</a:t>
            </a:r>
            <a:r>
              <a:rPr sz="1500" spc="-40" dirty="0">
                <a:latin typeface="Calibri"/>
                <a:cs typeface="Calibri"/>
              </a:rPr>
              <a:t> </a:t>
            </a:r>
            <a:r>
              <a:rPr sz="1500" spc="-5" dirty="0">
                <a:latin typeface="Calibri"/>
                <a:cs typeface="Calibri"/>
              </a:rPr>
              <a:t>учащихся;</a:t>
            </a:r>
            <a:endParaRPr sz="1500">
              <a:latin typeface="Calibri"/>
              <a:cs typeface="Calibri"/>
            </a:endParaRPr>
          </a:p>
          <a:p>
            <a:pPr marL="241300" indent="-228600">
              <a:lnSpc>
                <a:spcPts val="1530"/>
              </a:lnSpc>
              <a:spcBef>
                <a:spcPts val="455"/>
              </a:spcBef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1500" spc="-5" dirty="0">
                <a:latin typeface="Calibri"/>
                <a:cs typeface="Calibri"/>
              </a:rPr>
              <a:t>обеспечение</a:t>
            </a:r>
            <a:r>
              <a:rPr sz="1500" spc="-10" dirty="0">
                <a:latin typeface="Calibri"/>
                <a:cs typeface="Calibri"/>
              </a:rPr>
              <a:t> </a:t>
            </a:r>
            <a:r>
              <a:rPr sz="1500" spc="-5" dirty="0">
                <a:latin typeface="Calibri"/>
                <a:cs typeface="Calibri"/>
              </a:rPr>
              <a:t>демократизации</a:t>
            </a:r>
            <a:r>
              <a:rPr sz="1500" spc="-1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и</a:t>
            </a:r>
            <a:endParaRPr sz="1500">
              <a:latin typeface="Calibri"/>
              <a:cs typeface="Calibri"/>
            </a:endParaRPr>
          </a:p>
          <a:p>
            <a:pPr marL="241300" marR="5080">
              <a:lnSpc>
                <a:spcPct val="70000"/>
              </a:lnSpc>
              <a:spcBef>
                <a:spcPts val="275"/>
              </a:spcBef>
            </a:pPr>
            <a:r>
              <a:rPr sz="1500" spc="-5" dirty="0">
                <a:latin typeface="Calibri"/>
                <a:cs typeface="Calibri"/>
              </a:rPr>
              <a:t>совершенствование </a:t>
            </a:r>
            <a:r>
              <a:rPr sz="1500" spc="-10" dirty="0">
                <a:latin typeface="Calibri"/>
                <a:cs typeface="Calibri"/>
              </a:rPr>
              <a:t>образовательной </a:t>
            </a:r>
            <a:r>
              <a:rPr sz="1500" dirty="0">
                <a:latin typeface="Calibri"/>
                <a:cs typeface="Calibri"/>
              </a:rPr>
              <a:t>и </a:t>
            </a:r>
            <a:r>
              <a:rPr sz="1500" spc="5" dirty="0">
                <a:latin typeface="Calibri"/>
                <a:cs typeface="Calibri"/>
              </a:rPr>
              <a:t> </a:t>
            </a:r>
            <a:r>
              <a:rPr sz="1500" spc="-5" dirty="0">
                <a:latin typeface="Calibri"/>
                <a:cs typeface="Calibri"/>
              </a:rPr>
              <a:t>воспитательной </a:t>
            </a:r>
            <a:r>
              <a:rPr sz="1500" spc="-10" dirty="0">
                <a:latin typeface="Calibri"/>
                <a:cs typeface="Calibri"/>
              </a:rPr>
              <a:t>деятельности </a:t>
            </a:r>
            <a:r>
              <a:rPr sz="1500" dirty="0">
                <a:latin typeface="Calibri"/>
                <a:cs typeface="Calibri"/>
              </a:rPr>
              <a:t>с </a:t>
            </a:r>
            <a:r>
              <a:rPr sz="1500" spc="-5" dirty="0">
                <a:latin typeface="Calibri"/>
                <a:cs typeface="Calibri"/>
              </a:rPr>
              <a:t>учетом интересов </a:t>
            </a:r>
            <a:r>
              <a:rPr sz="1500" spc="-330" dirty="0">
                <a:latin typeface="Calibri"/>
                <a:cs typeface="Calibri"/>
              </a:rPr>
              <a:t> </a:t>
            </a:r>
            <a:r>
              <a:rPr sz="1500" spc="-5" dirty="0">
                <a:latin typeface="Calibri"/>
                <a:cs typeface="Calibri"/>
              </a:rPr>
              <a:t>учащихся;</a:t>
            </a:r>
            <a:endParaRPr sz="1500">
              <a:latin typeface="Calibri"/>
              <a:cs typeface="Calibri"/>
            </a:endParaRPr>
          </a:p>
          <a:p>
            <a:pPr marL="241300" marR="606425" indent="-228600">
              <a:lnSpc>
                <a:spcPct val="70000"/>
              </a:lnSpc>
              <a:spcBef>
                <a:spcPts val="994"/>
              </a:spcBef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1500" dirty="0">
                <a:latin typeface="Calibri"/>
                <a:cs typeface="Calibri"/>
              </a:rPr>
              <a:t>участие</a:t>
            </a:r>
            <a:r>
              <a:rPr sz="1500" spc="-3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в</a:t>
            </a:r>
            <a:r>
              <a:rPr sz="1500" spc="-10" dirty="0">
                <a:latin typeface="Calibri"/>
                <a:cs typeface="Calibri"/>
              </a:rPr>
              <a:t> </a:t>
            </a:r>
            <a:r>
              <a:rPr sz="1500" spc="-5" dirty="0">
                <a:latin typeface="Calibri"/>
                <a:cs typeface="Calibri"/>
              </a:rPr>
              <a:t>принятии</a:t>
            </a:r>
            <a:r>
              <a:rPr sz="1500" spc="-2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и</a:t>
            </a:r>
            <a:r>
              <a:rPr sz="1500" spc="-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реализации</a:t>
            </a:r>
            <a:r>
              <a:rPr sz="1500" spc="-25" dirty="0">
                <a:latin typeface="Calibri"/>
                <a:cs typeface="Calibri"/>
              </a:rPr>
              <a:t> </a:t>
            </a:r>
            <a:r>
              <a:rPr sz="1500" spc="-5" dirty="0">
                <a:latin typeface="Calibri"/>
                <a:cs typeface="Calibri"/>
              </a:rPr>
              <a:t>рабочей </a:t>
            </a:r>
            <a:r>
              <a:rPr sz="1500" spc="-325" dirty="0">
                <a:latin typeface="Calibri"/>
                <a:cs typeface="Calibri"/>
              </a:rPr>
              <a:t> </a:t>
            </a:r>
            <a:r>
              <a:rPr sz="1500" spc="-5" dirty="0">
                <a:latin typeface="Calibri"/>
                <a:cs typeface="Calibri"/>
              </a:rPr>
              <a:t>программы</a:t>
            </a:r>
            <a:r>
              <a:rPr sz="1500" spc="-4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воспитания</a:t>
            </a:r>
            <a:r>
              <a:rPr sz="1500" spc="-4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в</a:t>
            </a:r>
            <a:r>
              <a:rPr sz="1500" spc="-5" dirty="0">
                <a:latin typeface="Calibri"/>
                <a:cs typeface="Calibri"/>
              </a:rPr>
              <a:t> </a:t>
            </a:r>
            <a:r>
              <a:rPr sz="1500" spc="-15" dirty="0">
                <a:latin typeface="Calibri"/>
                <a:cs typeface="Calibri"/>
              </a:rPr>
              <a:t>школе;</a:t>
            </a:r>
            <a:endParaRPr sz="1500">
              <a:latin typeface="Calibri"/>
              <a:cs typeface="Calibri"/>
            </a:endParaRPr>
          </a:p>
          <a:p>
            <a:pPr marL="241300" marR="8890" indent="-228600">
              <a:lnSpc>
                <a:spcPct val="70100"/>
              </a:lnSpc>
              <a:spcBef>
                <a:spcPts val="1005"/>
              </a:spcBef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1500" spc="-5" dirty="0">
                <a:latin typeface="Calibri"/>
                <a:cs typeface="Calibri"/>
              </a:rPr>
              <a:t>содействие</a:t>
            </a:r>
            <a:r>
              <a:rPr sz="1500" spc="-3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в</a:t>
            </a:r>
            <a:r>
              <a:rPr sz="1500" spc="-25" dirty="0">
                <a:latin typeface="Calibri"/>
                <a:cs typeface="Calibri"/>
              </a:rPr>
              <a:t> </a:t>
            </a:r>
            <a:r>
              <a:rPr sz="1500" spc="-5" dirty="0">
                <a:latin typeface="Calibri"/>
                <a:cs typeface="Calibri"/>
              </a:rPr>
              <a:t>проведении</a:t>
            </a:r>
            <a:r>
              <a:rPr sz="1500" spc="-25" dirty="0">
                <a:latin typeface="Calibri"/>
                <a:cs typeface="Calibri"/>
              </a:rPr>
              <a:t> </a:t>
            </a:r>
            <a:r>
              <a:rPr sz="1500" spc="-5" dirty="0">
                <a:latin typeface="Calibri"/>
                <a:cs typeface="Calibri"/>
              </a:rPr>
              <a:t>работы</a:t>
            </a:r>
            <a:r>
              <a:rPr sz="1500" spc="-4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с</a:t>
            </a:r>
            <a:r>
              <a:rPr sz="1500" spc="-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учащимися</a:t>
            </a:r>
            <a:r>
              <a:rPr sz="1500" spc="-4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по </a:t>
            </a:r>
            <a:r>
              <a:rPr sz="1500" spc="-325" dirty="0">
                <a:latin typeface="Calibri"/>
                <a:cs typeface="Calibri"/>
              </a:rPr>
              <a:t> </a:t>
            </a:r>
            <a:r>
              <a:rPr sz="1500" spc="-5" dirty="0">
                <a:latin typeface="Calibri"/>
                <a:cs typeface="Calibri"/>
              </a:rPr>
              <a:t>выполнению </a:t>
            </a:r>
            <a:r>
              <a:rPr sz="1500" dirty="0">
                <a:latin typeface="Calibri"/>
                <a:cs typeface="Calibri"/>
              </a:rPr>
              <a:t>требований </a:t>
            </a:r>
            <a:r>
              <a:rPr sz="1500" spc="-15" dirty="0">
                <a:latin typeface="Calibri"/>
                <a:cs typeface="Calibri"/>
              </a:rPr>
              <a:t>Устава </a:t>
            </a:r>
            <a:r>
              <a:rPr sz="1500" spc="-10" dirty="0">
                <a:latin typeface="Calibri"/>
                <a:cs typeface="Calibri"/>
              </a:rPr>
              <a:t>школы, </a:t>
            </a:r>
            <a:r>
              <a:rPr sz="1500" dirty="0">
                <a:latin typeface="Calibri"/>
                <a:cs typeface="Calibri"/>
              </a:rPr>
              <a:t>правил </a:t>
            </a:r>
            <a:r>
              <a:rPr sz="1500" spc="5" dirty="0">
                <a:latin typeface="Calibri"/>
                <a:cs typeface="Calibri"/>
              </a:rPr>
              <a:t> </a:t>
            </a:r>
            <a:r>
              <a:rPr sz="1500" spc="-5" dirty="0">
                <a:latin typeface="Calibri"/>
                <a:cs typeface="Calibri"/>
              </a:rPr>
              <a:t>внутреннего</a:t>
            </a:r>
            <a:r>
              <a:rPr sz="1500" spc="-45" dirty="0">
                <a:latin typeface="Calibri"/>
                <a:cs typeface="Calibri"/>
              </a:rPr>
              <a:t> </a:t>
            </a:r>
            <a:r>
              <a:rPr sz="1500" spc="-5" dirty="0">
                <a:latin typeface="Calibri"/>
                <a:cs typeface="Calibri"/>
              </a:rPr>
              <a:t>распорядка</a:t>
            </a:r>
            <a:r>
              <a:rPr sz="1500" spc="-3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и иных</a:t>
            </a:r>
            <a:r>
              <a:rPr sz="1500" spc="-15" dirty="0">
                <a:latin typeface="Calibri"/>
                <a:cs typeface="Calibri"/>
              </a:rPr>
              <a:t> </a:t>
            </a:r>
            <a:r>
              <a:rPr sz="1500" spc="-5" dirty="0">
                <a:latin typeface="Calibri"/>
                <a:cs typeface="Calibri"/>
              </a:rPr>
              <a:t>локальных</a:t>
            </a:r>
            <a:endParaRPr sz="1500">
              <a:latin typeface="Calibri"/>
              <a:cs typeface="Calibri"/>
            </a:endParaRPr>
          </a:p>
          <a:p>
            <a:pPr marL="241300" marR="170180">
              <a:lnSpc>
                <a:spcPct val="70000"/>
              </a:lnSpc>
            </a:pPr>
            <a:r>
              <a:rPr sz="1500" spc="-5" dirty="0">
                <a:latin typeface="Calibri"/>
                <a:cs typeface="Calibri"/>
              </a:rPr>
              <a:t>нормативных</a:t>
            </a:r>
            <a:r>
              <a:rPr sz="1500" spc="-30" dirty="0">
                <a:latin typeface="Calibri"/>
                <a:cs typeface="Calibri"/>
              </a:rPr>
              <a:t> </a:t>
            </a:r>
            <a:r>
              <a:rPr sz="1500" spc="-5" dirty="0">
                <a:latin typeface="Calibri"/>
                <a:cs typeface="Calibri"/>
              </a:rPr>
              <a:t>актов</a:t>
            </a:r>
            <a:r>
              <a:rPr sz="1500" spc="-2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по</a:t>
            </a:r>
            <a:r>
              <a:rPr sz="1500" spc="-10" dirty="0">
                <a:latin typeface="Calibri"/>
                <a:cs typeface="Calibri"/>
              </a:rPr>
              <a:t> </a:t>
            </a:r>
            <a:r>
              <a:rPr sz="1500" spc="-5" dirty="0">
                <a:latin typeface="Calibri"/>
                <a:cs typeface="Calibri"/>
              </a:rPr>
              <a:t>вопросам</a:t>
            </a:r>
            <a:r>
              <a:rPr sz="1500" spc="-30" dirty="0">
                <a:latin typeface="Calibri"/>
                <a:cs typeface="Calibri"/>
              </a:rPr>
              <a:t> </a:t>
            </a:r>
            <a:r>
              <a:rPr sz="1500" spc="-5" dirty="0">
                <a:latin typeface="Calibri"/>
                <a:cs typeface="Calibri"/>
              </a:rPr>
              <a:t>организации</a:t>
            </a:r>
            <a:r>
              <a:rPr sz="1500" spc="-3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и </a:t>
            </a:r>
            <a:r>
              <a:rPr sz="1500" spc="-325" dirty="0">
                <a:latin typeface="Calibri"/>
                <a:cs typeface="Calibri"/>
              </a:rPr>
              <a:t> </a:t>
            </a:r>
            <a:r>
              <a:rPr sz="1500" spc="-5" dirty="0">
                <a:latin typeface="Calibri"/>
                <a:cs typeface="Calibri"/>
              </a:rPr>
              <a:t>осуществления образовательной </a:t>
            </a:r>
            <a:r>
              <a:rPr sz="1500" dirty="0">
                <a:latin typeface="Calibri"/>
                <a:cs typeface="Calibri"/>
              </a:rPr>
              <a:t>и </a:t>
            </a:r>
            <a:r>
              <a:rPr sz="1500" spc="5" dirty="0">
                <a:latin typeface="Calibri"/>
                <a:cs typeface="Calibri"/>
              </a:rPr>
              <a:t> </a:t>
            </a:r>
            <a:r>
              <a:rPr sz="1500" spc="-5" dirty="0">
                <a:latin typeface="Calibri"/>
                <a:cs typeface="Calibri"/>
              </a:rPr>
              <a:t>воспитательной</a:t>
            </a:r>
            <a:r>
              <a:rPr sz="1500" spc="-10" dirty="0">
                <a:latin typeface="Calibri"/>
                <a:cs typeface="Calibri"/>
              </a:rPr>
              <a:t> деятельности;</a:t>
            </a:r>
            <a:endParaRPr sz="1500">
              <a:latin typeface="Calibri"/>
              <a:cs typeface="Calibri"/>
            </a:endParaRPr>
          </a:p>
          <a:p>
            <a:pPr marL="241300" marR="454659" indent="-228600">
              <a:lnSpc>
                <a:spcPct val="70000"/>
              </a:lnSpc>
              <a:spcBef>
                <a:spcPts val="994"/>
              </a:spcBef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1500" spc="-5" dirty="0">
                <a:latin typeface="Calibri"/>
                <a:cs typeface="Calibri"/>
              </a:rPr>
              <a:t>объединение </a:t>
            </a:r>
            <a:r>
              <a:rPr sz="1500" dirty="0">
                <a:latin typeface="Calibri"/>
                <a:cs typeface="Calibri"/>
              </a:rPr>
              <a:t>усилий </a:t>
            </a:r>
            <a:r>
              <a:rPr sz="1500" spc="-5" dirty="0">
                <a:latin typeface="Calibri"/>
                <a:cs typeface="Calibri"/>
              </a:rPr>
              <a:t>Совета, </a:t>
            </a:r>
            <a:r>
              <a:rPr sz="1500" spc="-10" dirty="0">
                <a:latin typeface="Calibri"/>
                <a:cs typeface="Calibri"/>
              </a:rPr>
              <a:t>педагогов </a:t>
            </a:r>
            <a:r>
              <a:rPr sz="1500" dirty="0">
                <a:latin typeface="Calibri"/>
                <a:cs typeface="Calibri"/>
              </a:rPr>
              <a:t>и </a:t>
            </a:r>
            <a:r>
              <a:rPr sz="1500" spc="5" dirty="0">
                <a:latin typeface="Calibri"/>
                <a:cs typeface="Calibri"/>
              </a:rPr>
              <a:t> </a:t>
            </a:r>
            <a:r>
              <a:rPr sz="1500" spc="-15" dirty="0">
                <a:latin typeface="Calibri"/>
                <a:cs typeface="Calibri"/>
              </a:rPr>
              <a:t>родителей </a:t>
            </a:r>
            <a:r>
              <a:rPr sz="1500" spc="-10" dirty="0">
                <a:latin typeface="Calibri"/>
                <a:cs typeface="Calibri"/>
              </a:rPr>
              <a:t>(законных представителей) </a:t>
            </a:r>
            <a:r>
              <a:rPr sz="1500" dirty="0">
                <a:latin typeface="Calibri"/>
                <a:cs typeface="Calibri"/>
              </a:rPr>
              <a:t>по </a:t>
            </a:r>
            <a:r>
              <a:rPr sz="1500" spc="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реализации</a:t>
            </a:r>
            <a:r>
              <a:rPr sz="1500" spc="-40" dirty="0">
                <a:latin typeface="Calibri"/>
                <a:cs typeface="Calibri"/>
              </a:rPr>
              <a:t> </a:t>
            </a:r>
            <a:r>
              <a:rPr sz="1500" spc="-10" dirty="0">
                <a:latin typeface="Calibri"/>
                <a:cs typeface="Calibri"/>
              </a:rPr>
              <a:t>законных</a:t>
            </a:r>
            <a:r>
              <a:rPr sz="1500" spc="-5" dirty="0">
                <a:latin typeface="Calibri"/>
                <a:cs typeface="Calibri"/>
              </a:rPr>
              <a:t> интересов</a:t>
            </a:r>
            <a:r>
              <a:rPr sz="1500" spc="-20" dirty="0">
                <a:latin typeface="Calibri"/>
                <a:cs typeface="Calibri"/>
              </a:rPr>
              <a:t> </a:t>
            </a:r>
            <a:r>
              <a:rPr sz="1500" spc="-5" dirty="0">
                <a:latin typeface="Calibri"/>
                <a:cs typeface="Calibri"/>
              </a:rPr>
              <a:t>учащихся</a:t>
            </a:r>
            <a:r>
              <a:rPr sz="1500" spc="-3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в </a:t>
            </a:r>
            <a:r>
              <a:rPr sz="1500" spc="-325" dirty="0">
                <a:latin typeface="Calibri"/>
                <a:cs typeface="Calibri"/>
              </a:rPr>
              <a:t> </a:t>
            </a:r>
            <a:r>
              <a:rPr sz="1500" spc="-5" dirty="0">
                <a:latin typeface="Calibri"/>
                <a:cs typeface="Calibri"/>
              </a:rPr>
              <a:t>процессе</a:t>
            </a:r>
            <a:r>
              <a:rPr sz="1500" spc="-10" dirty="0">
                <a:latin typeface="Calibri"/>
                <a:cs typeface="Calibri"/>
              </a:rPr>
              <a:t> </a:t>
            </a:r>
            <a:r>
              <a:rPr sz="1500" spc="-5" dirty="0">
                <a:latin typeface="Calibri"/>
                <a:cs typeface="Calibri"/>
              </a:rPr>
              <a:t>обучения</a:t>
            </a:r>
            <a:r>
              <a:rPr sz="1500" spc="-3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в</a:t>
            </a:r>
            <a:r>
              <a:rPr sz="1500" spc="-5" dirty="0">
                <a:latin typeface="Calibri"/>
                <a:cs typeface="Calibri"/>
              </a:rPr>
              <a:t> </a:t>
            </a:r>
            <a:r>
              <a:rPr sz="1500" spc="-15" dirty="0">
                <a:latin typeface="Calibri"/>
                <a:cs typeface="Calibri"/>
              </a:rPr>
              <a:t>школе;</a:t>
            </a:r>
            <a:endParaRPr sz="1500">
              <a:latin typeface="Calibri"/>
              <a:cs typeface="Calibri"/>
            </a:endParaRPr>
          </a:p>
          <a:p>
            <a:pPr marL="241300" marR="541020" indent="-228600">
              <a:lnSpc>
                <a:spcPct val="70000"/>
              </a:lnSpc>
              <a:spcBef>
                <a:spcPts val="1000"/>
              </a:spcBef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1500" spc="-5" dirty="0">
                <a:latin typeface="Calibri"/>
                <a:cs typeface="Calibri"/>
              </a:rPr>
              <a:t>обеспечение</a:t>
            </a:r>
            <a:r>
              <a:rPr sz="1500" spc="10" dirty="0">
                <a:latin typeface="Calibri"/>
                <a:cs typeface="Calibri"/>
              </a:rPr>
              <a:t> </a:t>
            </a:r>
            <a:r>
              <a:rPr sz="1500" spc="-5" dirty="0">
                <a:latin typeface="Calibri"/>
                <a:cs typeface="Calibri"/>
              </a:rPr>
              <a:t>информационной</a:t>
            </a:r>
            <a:r>
              <a:rPr sz="1500" spc="-20" dirty="0">
                <a:latin typeface="Calibri"/>
                <a:cs typeface="Calibri"/>
              </a:rPr>
              <a:t> </a:t>
            </a:r>
            <a:r>
              <a:rPr sz="1500" spc="-10" dirty="0">
                <a:latin typeface="Calibri"/>
                <a:cs typeface="Calibri"/>
              </a:rPr>
              <a:t>открытости </a:t>
            </a:r>
            <a:r>
              <a:rPr sz="1500" spc="-325" dirty="0">
                <a:latin typeface="Calibri"/>
                <a:cs typeface="Calibri"/>
              </a:rPr>
              <a:t> </a:t>
            </a:r>
            <a:r>
              <a:rPr sz="1500" spc="-10" dirty="0">
                <a:latin typeface="Calibri"/>
                <a:cs typeface="Calibri"/>
              </a:rPr>
              <a:t>деятельности</a:t>
            </a:r>
            <a:r>
              <a:rPr sz="1500" spc="-15" dirty="0">
                <a:latin typeface="Calibri"/>
                <a:cs typeface="Calibri"/>
              </a:rPr>
              <a:t> </a:t>
            </a:r>
            <a:r>
              <a:rPr sz="1500" spc="-5" dirty="0">
                <a:latin typeface="Calibri"/>
                <a:cs typeface="Calibri"/>
              </a:rPr>
              <a:t>Совета.</a:t>
            </a:r>
            <a:endParaRPr sz="1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39" y="609676"/>
            <a:ext cx="605599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i="0" spc="-30" dirty="0">
                <a:solidFill>
                  <a:srgbClr val="000000"/>
                </a:solidFill>
                <a:latin typeface="Calibri Light"/>
                <a:cs typeface="Calibri Light"/>
              </a:rPr>
              <a:t>Функции</a:t>
            </a:r>
            <a:r>
              <a:rPr sz="4400" i="0" spc="-145" dirty="0">
                <a:solidFill>
                  <a:srgbClr val="000000"/>
                </a:solidFill>
                <a:latin typeface="Calibri Light"/>
                <a:cs typeface="Calibri Light"/>
              </a:rPr>
              <a:t> </a:t>
            </a:r>
            <a:r>
              <a:rPr sz="4400" i="0" spc="-25" dirty="0">
                <a:solidFill>
                  <a:srgbClr val="000000"/>
                </a:solidFill>
                <a:latin typeface="Calibri Light"/>
                <a:cs typeface="Calibri Light"/>
              </a:rPr>
              <a:t>Совета</a:t>
            </a:r>
            <a:r>
              <a:rPr sz="4400" i="0" spc="-125" dirty="0">
                <a:solidFill>
                  <a:srgbClr val="000000"/>
                </a:solidFill>
                <a:latin typeface="Calibri Light"/>
                <a:cs typeface="Calibri Light"/>
              </a:rPr>
              <a:t> </a:t>
            </a:r>
            <a:r>
              <a:rPr sz="4400" i="0" spc="-30" dirty="0">
                <a:solidFill>
                  <a:srgbClr val="000000"/>
                </a:solidFill>
                <a:latin typeface="Calibri Light"/>
                <a:cs typeface="Calibri Light"/>
              </a:rPr>
              <a:t>учащихся</a:t>
            </a:r>
            <a:endParaRPr sz="4400">
              <a:latin typeface="Calibri Light"/>
              <a:cs typeface="Calibri Light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6354" y="2260185"/>
            <a:ext cx="3073646" cy="3482152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470272" y="1462532"/>
            <a:ext cx="4733925" cy="52501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41300" indent="-228600">
              <a:lnSpc>
                <a:spcPts val="2280"/>
              </a:lnSpc>
              <a:spcBef>
                <a:spcPts val="105"/>
              </a:spcBef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2000" dirty="0">
                <a:latin typeface="Calibri"/>
                <a:cs typeface="Calibri"/>
              </a:rPr>
              <a:t>выступает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от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имени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учащихся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при</a:t>
            </a:r>
            <a:endParaRPr sz="2000">
              <a:latin typeface="Calibri"/>
              <a:cs typeface="Calibri"/>
            </a:endParaRPr>
          </a:p>
          <a:p>
            <a:pPr marL="241300">
              <a:lnSpc>
                <a:spcPts val="2160"/>
              </a:lnSpc>
            </a:pPr>
            <a:r>
              <a:rPr sz="2000" spc="-5" dirty="0">
                <a:latin typeface="Calibri"/>
                <a:cs typeface="Calibri"/>
              </a:rPr>
              <a:t>решении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вопросов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жизни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школы:</a:t>
            </a:r>
            <a:endParaRPr sz="2000">
              <a:latin typeface="Calibri"/>
              <a:cs typeface="Calibri"/>
            </a:endParaRPr>
          </a:p>
          <a:p>
            <a:pPr marL="241300" marR="6985">
              <a:lnSpc>
                <a:spcPts val="2160"/>
              </a:lnSpc>
              <a:spcBef>
                <a:spcPts val="150"/>
              </a:spcBef>
            </a:pPr>
            <a:r>
              <a:rPr sz="2000" spc="-5" dirty="0">
                <a:latin typeface="Calibri"/>
                <a:cs typeface="Calibri"/>
              </a:rPr>
              <a:t>изучает </a:t>
            </a:r>
            <a:r>
              <a:rPr sz="2000" dirty="0">
                <a:latin typeface="Calibri"/>
                <a:cs typeface="Calibri"/>
              </a:rPr>
              <a:t>и </a:t>
            </a:r>
            <a:r>
              <a:rPr sz="2000" spc="-15" dirty="0">
                <a:latin typeface="Calibri"/>
                <a:cs typeface="Calibri"/>
              </a:rPr>
              <a:t>формулирует </a:t>
            </a:r>
            <a:r>
              <a:rPr sz="2000" spc="-5" dirty="0">
                <a:latin typeface="Calibri"/>
                <a:cs typeface="Calibri"/>
              </a:rPr>
              <a:t>мнение учащихся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по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вопросам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школьной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жизни,</a:t>
            </a:r>
            <a:endParaRPr sz="2000">
              <a:latin typeface="Calibri"/>
              <a:cs typeface="Calibri"/>
            </a:endParaRPr>
          </a:p>
          <a:p>
            <a:pPr marL="241300" marR="755650">
              <a:lnSpc>
                <a:spcPts val="2160"/>
              </a:lnSpc>
            </a:pPr>
            <a:r>
              <a:rPr sz="2000" spc="-10" dirty="0">
                <a:latin typeface="Calibri"/>
                <a:cs typeface="Calibri"/>
              </a:rPr>
              <a:t>представляет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позицию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учащихся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в </a:t>
            </a:r>
            <a:r>
              <a:rPr sz="2000" spc="-434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органах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управления</a:t>
            </a:r>
            <a:r>
              <a:rPr sz="2000" spc="-15" dirty="0">
                <a:latin typeface="Calibri"/>
                <a:cs typeface="Calibri"/>
              </a:rPr>
              <a:t> школой;</a:t>
            </a:r>
            <a:endParaRPr sz="2000">
              <a:latin typeface="Calibri"/>
              <a:cs typeface="Calibri"/>
            </a:endParaRPr>
          </a:p>
          <a:p>
            <a:pPr marL="241300" indent="-228600">
              <a:lnSpc>
                <a:spcPts val="2280"/>
              </a:lnSpc>
              <a:spcBef>
                <a:spcPts val="725"/>
              </a:spcBef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2000" spc="-15" dirty="0">
                <a:latin typeface="Calibri"/>
                <a:cs typeface="Calibri"/>
              </a:rPr>
              <a:t>содействует</a:t>
            </a:r>
            <a:r>
              <a:rPr sz="2000" spc="-5" dirty="0">
                <a:latin typeface="Calibri"/>
                <a:cs typeface="Calibri"/>
              </a:rPr>
              <a:t> реализации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инициатив</a:t>
            </a:r>
            <a:endParaRPr sz="2000">
              <a:latin typeface="Calibri"/>
              <a:cs typeface="Calibri"/>
            </a:endParaRPr>
          </a:p>
          <a:p>
            <a:pPr marL="241300" marR="217804">
              <a:lnSpc>
                <a:spcPts val="2160"/>
              </a:lnSpc>
              <a:spcBef>
                <a:spcPts val="155"/>
              </a:spcBef>
            </a:pPr>
            <a:r>
              <a:rPr sz="2000" spc="-5" dirty="0">
                <a:latin typeface="Calibri"/>
                <a:cs typeface="Calibri"/>
              </a:rPr>
              <a:t>учащихся </a:t>
            </a:r>
            <a:r>
              <a:rPr sz="2000" dirty="0">
                <a:latin typeface="Calibri"/>
                <a:cs typeface="Calibri"/>
              </a:rPr>
              <a:t>во </a:t>
            </a:r>
            <a:r>
              <a:rPr sz="2000" spc="-5" dirty="0">
                <a:latin typeface="Calibri"/>
                <a:cs typeface="Calibri"/>
              </a:rPr>
              <a:t>внеучебной </a:t>
            </a:r>
            <a:r>
              <a:rPr sz="2000" spc="-10" dirty="0">
                <a:latin typeface="Calibri"/>
                <a:cs typeface="Calibri"/>
              </a:rPr>
              <a:t>деятельности: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изучает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их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интересы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и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потребности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в</a:t>
            </a:r>
            <a:endParaRPr sz="2000">
              <a:latin typeface="Calibri"/>
              <a:cs typeface="Calibri"/>
            </a:endParaRPr>
          </a:p>
          <a:p>
            <a:pPr marL="241300">
              <a:lnSpc>
                <a:spcPts val="2010"/>
              </a:lnSpc>
            </a:pPr>
            <a:r>
              <a:rPr sz="2000" dirty="0">
                <a:latin typeface="Calibri"/>
                <a:cs typeface="Calibri"/>
              </a:rPr>
              <a:t>сфере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внеучебной</a:t>
            </a:r>
            <a:r>
              <a:rPr sz="2000" spc="-10" dirty="0">
                <a:latin typeface="Calibri"/>
                <a:cs typeface="Calibri"/>
              </a:rPr>
              <a:t> деятельности,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создаёт</a:t>
            </a:r>
            <a:endParaRPr sz="2000">
              <a:latin typeface="Calibri"/>
              <a:cs typeface="Calibri"/>
            </a:endParaRPr>
          </a:p>
          <a:p>
            <a:pPr marL="241300">
              <a:lnSpc>
                <a:spcPts val="2280"/>
              </a:lnSpc>
            </a:pPr>
            <a:r>
              <a:rPr sz="2000" dirty="0">
                <a:latin typeface="Calibri"/>
                <a:cs typeface="Calibri"/>
              </a:rPr>
              <a:t>условия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для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их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реализации;</a:t>
            </a:r>
            <a:endParaRPr sz="2000">
              <a:latin typeface="Calibri"/>
              <a:cs typeface="Calibri"/>
            </a:endParaRPr>
          </a:p>
          <a:p>
            <a:pPr marL="241300" marR="243840" indent="-228600">
              <a:lnSpc>
                <a:spcPts val="2160"/>
              </a:lnSpc>
              <a:spcBef>
                <a:spcPts val="1040"/>
              </a:spcBef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2000" spc="-15" dirty="0">
                <a:latin typeface="Calibri"/>
                <a:cs typeface="Calibri"/>
              </a:rPr>
              <a:t>содействует </a:t>
            </a:r>
            <a:r>
              <a:rPr sz="2000" spc="-5" dirty="0">
                <a:latin typeface="Calibri"/>
                <a:cs typeface="Calibri"/>
              </a:rPr>
              <a:t>разрешению </a:t>
            </a:r>
            <a:r>
              <a:rPr sz="2000" spc="-10" dirty="0">
                <a:latin typeface="Calibri"/>
                <a:cs typeface="Calibri"/>
              </a:rPr>
              <a:t>конфликтных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вопросов: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участвует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в решении</a:t>
            </a:r>
            <a:endParaRPr sz="2000">
              <a:latin typeface="Calibri"/>
              <a:cs typeface="Calibri"/>
            </a:endParaRPr>
          </a:p>
          <a:p>
            <a:pPr marL="241300">
              <a:lnSpc>
                <a:spcPts val="2010"/>
              </a:lnSpc>
            </a:pPr>
            <a:r>
              <a:rPr sz="2000" spc="-10" dirty="0">
                <a:latin typeface="Calibri"/>
                <a:cs typeface="Calibri"/>
              </a:rPr>
              <a:t>школьных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проблем,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согласовании</a:t>
            </a:r>
            <a:endParaRPr sz="2000">
              <a:latin typeface="Calibri"/>
              <a:cs typeface="Calibri"/>
            </a:endParaRPr>
          </a:p>
          <a:p>
            <a:pPr marL="241300" marR="242570">
              <a:lnSpc>
                <a:spcPct val="90100"/>
              </a:lnSpc>
              <a:spcBef>
                <a:spcPts val="120"/>
              </a:spcBef>
            </a:pPr>
            <a:r>
              <a:rPr sz="2000" dirty="0">
                <a:latin typeface="Calibri"/>
                <a:cs typeface="Calibri"/>
              </a:rPr>
              <a:t>интересов </a:t>
            </a:r>
            <a:r>
              <a:rPr sz="2000" spc="-5" dirty="0">
                <a:latin typeface="Calibri"/>
                <a:cs typeface="Calibri"/>
              </a:rPr>
              <a:t>учащихся, </a:t>
            </a:r>
            <a:r>
              <a:rPr sz="2000" spc="-10" dirty="0">
                <a:latin typeface="Calibri"/>
                <a:cs typeface="Calibri"/>
              </a:rPr>
              <a:t>учителей </a:t>
            </a:r>
            <a:r>
              <a:rPr sz="2000" dirty="0">
                <a:latin typeface="Calibri"/>
                <a:cs typeface="Calibri"/>
              </a:rPr>
              <a:t>и 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родителей </a:t>
            </a:r>
            <a:r>
              <a:rPr sz="2000" spc="-5" dirty="0">
                <a:latin typeface="Calibri"/>
                <a:cs typeface="Calibri"/>
              </a:rPr>
              <a:t>(законных </a:t>
            </a:r>
            <a:r>
              <a:rPr sz="2000" spc="-10" dirty="0">
                <a:latin typeface="Calibri"/>
                <a:cs typeface="Calibri"/>
              </a:rPr>
              <a:t>представителей),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организует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работу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по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защите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прав</a:t>
            </a:r>
            <a:endParaRPr sz="2000">
              <a:latin typeface="Calibri"/>
              <a:cs typeface="Calibri"/>
            </a:endParaRPr>
          </a:p>
          <a:p>
            <a:pPr marL="241300">
              <a:lnSpc>
                <a:spcPts val="2160"/>
              </a:lnSpc>
            </a:pPr>
            <a:r>
              <a:rPr sz="2000" spc="-5" dirty="0">
                <a:latin typeface="Calibri"/>
                <a:cs typeface="Calibri"/>
              </a:rPr>
              <a:t>учащихся.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5714" y="244551"/>
            <a:ext cx="629666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i="0" spc="-35" dirty="0">
                <a:solidFill>
                  <a:srgbClr val="000000"/>
                </a:solidFill>
                <a:latin typeface="Calibri Light"/>
                <a:cs typeface="Calibri Light"/>
              </a:rPr>
              <a:t>Структура</a:t>
            </a:r>
            <a:r>
              <a:rPr sz="4400" i="0" spc="-100" dirty="0">
                <a:solidFill>
                  <a:srgbClr val="000000"/>
                </a:solidFill>
                <a:latin typeface="Calibri Light"/>
                <a:cs typeface="Calibri Light"/>
              </a:rPr>
              <a:t> </a:t>
            </a:r>
            <a:r>
              <a:rPr sz="4400" i="0" spc="-30" dirty="0">
                <a:solidFill>
                  <a:srgbClr val="000000"/>
                </a:solidFill>
                <a:latin typeface="Calibri Light"/>
                <a:cs typeface="Calibri Light"/>
              </a:rPr>
              <a:t>Совета</a:t>
            </a:r>
            <a:r>
              <a:rPr sz="4400" i="0" spc="-100" dirty="0">
                <a:solidFill>
                  <a:srgbClr val="000000"/>
                </a:solidFill>
                <a:latin typeface="Calibri Light"/>
                <a:cs typeface="Calibri Light"/>
              </a:rPr>
              <a:t> </a:t>
            </a:r>
            <a:r>
              <a:rPr sz="4400" i="0" spc="-35" dirty="0">
                <a:solidFill>
                  <a:srgbClr val="000000"/>
                </a:solidFill>
                <a:latin typeface="Calibri Light"/>
                <a:cs typeface="Calibri Light"/>
              </a:rPr>
              <a:t>учащихся</a:t>
            </a:r>
            <a:endParaRPr sz="4400">
              <a:latin typeface="Calibri Light"/>
              <a:cs typeface="Calibri Light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083310" y="2361945"/>
            <a:ext cx="9291320" cy="1951355"/>
            <a:chOff x="1083310" y="2361945"/>
            <a:chExt cx="9291320" cy="1951355"/>
          </a:xfrm>
        </p:grpSpPr>
        <p:sp>
          <p:nvSpPr>
            <p:cNvPr id="4" name="object 4"/>
            <p:cNvSpPr/>
            <p:nvPr/>
          </p:nvSpPr>
          <p:spPr>
            <a:xfrm>
              <a:off x="1089660" y="3006851"/>
              <a:ext cx="9278620" cy="1300480"/>
            </a:xfrm>
            <a:custGeom>
              <a:avLst/>
              <a:gdLst/>
              <a:ahLst/>
              <a:cxnLst/>
              <a:rect l="l" t="t" r="r" b="b"/>
              <a:pathLst>
                <a:path w="9278620" h="1300479">
                  <a:moveTo>
                    <a:pt x="4639183" y="0"/>
                  </a:moveTo>
                  <a:lnTo>
                    <a:pt x="4639183" y="712089"/>
                  </a:lnTo>
                  <a:lnTo>
                    <a:pt x="4504944" y="712089"/>
                  </a:lnTo>
                </a:path>
                <a:path w="9278620" h="1300479">
                  <a:moveTo>
                    <a:pt x="4639056" y="0"/>
                  </a:moveTo>
                  <a:lnTo>
                    <a:pt x="4639056" y="1165733"/>
                  </a:lnTo>
                  <a:lnTo>
                    <a:pt x="9278112" y="1165733"/>
                  </a:lnTo>
                  <a:lnTo>
                    <a:pt x="9278112" y="1299972"/>
                  </a:lnTo>
                </a:path>
                <a:path w="9278620" h="1300479">
                  <a:moveTo>
                    <a:pt x="4639056" y="0"/>
                  </a:moveTo>
                  <a:lnTo>
                    <a:pt x="4639056" y="1165733"/>
                  </a:lnTo>
                  <a:lnTo>
                    <a:pt x="7731760" y="1165733"/>
                  </a:lnTo>
                  <a:lnTo>
                    <a:pt x="7731760" y="1299972"/>
                  </a:lnTo>
                </a:path>
                <a:path w="9278620" h="1300479">
                  <a:moveTo>
                    <a:pt x="4639056" y="0"/>
                  </a:moveTo>
                  <a:lnTo>
                    <a:pt x="4639056" y="1165733"/>
                  </a:lnTo>
                  <a:lnTo>
                    <a:pt x="6185408" y="1165733"/>
                  </a:lnTo>
                  <a:lnTo>
                    <a:pt x="6185408" y="1299972"/>
                  </a:lnTo>
                </a:path>
                <a:path w="9278620" h="1300479">
                  <a:moveTo>
                    <a:pt x="4639056" y="0"/>
                  </a:moveTo>
                  <a:lnTo>
                    <a:pt x="4639056" y="1299972"/>
                  </a:lnTo>
                </a:path>
                <a:path w="9278620" h="1300479">
                  <a:moveTo>
                    <a:pt x="4638548" y="0"/>
                  </a:moveTo>
                  <a:lnTo>
                    <a:pt x="4638548" y="1165733"/>
                  </a:lnTo>
                  <a:lnTo>
                    <a:pt x="3092195" y="1165733"/>
                  </a:lnTo>
                  <a:lnTo>
                    <a:pt x="3092195" y="1299972"/>
                  </a:lnTo>
                </a:path>
                <a:path w="9278620" h="1300479">
                  <a:moveTo>
                    <a:pt x="4639564" y="0"/>
                  </a:moveTo>
                  <a:lnTo>
                    <a:pt x="4639564" y="1165733"/>
                  </a:lnTo>
                  <a:lnTo>
                    <a:pt x="1546860" y="1165733"/>
                  </a:lnTo>
                  <a:lnTo>
                    <a:pt x="1546860" y="1299972"/>
                  </a:lnTo>
                </a:path>
                <a:path w="9278620" h="1300479">
                  <a:moveTo>
                    <a:pt x="4639056" y="0"/>
                  </a:moveTo>
                  <a:lnTo>
                    <a:pt x="4639056" y="1165733"/>
                  </a:lnTo>
                  <a:lnTo>
                    <a:pt x="0" y="1165733"/>
                  </a:lnTo>
                  <a:lnTo>
                    <a:pt x="0" y="1299972"/>
                  </a:lnTo>
                </a:path>
              </a:pathLst>
            </a:custGeom>
            <a:ln w="12192">
              <a:solidFill>
                <a:srgbClr val="3458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090160" y="2368295"/>
              <a:ext cx="1277620" cy="638810"/>
            </a:xfrm>
            <a:custGeom>
              <a:avLst/>
              <a:gdLst/>
              <a:ahLst/>
              <a:cxnLst/>
              <a:rect l="l" t="t" r="r" b="b"/>
              <a:pathLst>
                <a:path w="1277620" h="638810">
                  <a:moveTo>
                    <a:pt x="1277112" y="0"/>
                  </a:moveTo>
                  <a:lnTo>
                    <a:pt x="0" y="0"/>
                  </a:lnTo>
                  <a:lnTo>
                    <a:pt x="0" y="638555"/>
                  </a:lnTo>
                  <a:lnTo>
                    <a:pt x="1277112" y="638555"/>
                  </a:lnTo>
                  <a:lnTo>
                    <a:pt x="1277112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090160" y="2368295"/>
              <a:ext cx="1277620" cy="638810"/>
            </a:xfrm>
            <a:custGeom>
              <a:avLst/>
              <a:gdLst/>
              <a:ahLst/>
              <a:cxnLst/>
              <a:rect l="l" t="t" r="r" b="b"/>
              <a:pathLst>
                <a:path w="1277620" h="638810">
                  <a:moveTo>
                    <a:pt x="0" y="638555"/>
                  </a:moveTo>
                  <a:lnTo>
                    <a:pt x="1277112" y="638555"/>
                  </a:lnTo>
                  <a:lnTo>
                    <a:pt x="1277112" y="0"/>
                  </a:lnTo>
                  <a:lnTo>
                    <a:pt x="0" y="0"/>
                  </a:lnTo>
                  <a:lnTo>
                    <a:pt x="0" y="638555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090159" y="2368295"/>
            <a:ext cx="1277620" cy="6388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 marL="215265">
              <a:lnSpc>
                <a:spcPct val="100000"/>
              </a:lnSpc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Председатель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444754" y="4300473"/>
            <a:ext cx="1290320" cy="651510"/>
            <a:chOff x="444754" y="4300473"/>
            <a:chExt cx="1290320" cy="651510"/>
          </a:xfrm>
        </p:grpSpPr>
        <p:sp>
          <p:nvSpPr>
            <p:cNvPr id="9" name="object 9"/>
            <p:cNvSpPr/>
            <p:nvPr/>
          </p:nvSpPr>
          <p:spPr>
            <a:xfrm>
              <a:off x="451104" y="4306823"/>
              <a:ext cx="1277620" cy="638810"/>
            </a:xfrm>
            <a:custGeom>
              <a:avLst/>
              <a:gdLst/>
              <a:ahLst/>
              <a:cxnLst/>
              <a:rect l="l" t="t" r="r" b="b"/>
              <a:pathLst>
                <a:path w="1277620" h="638810">
                  <a:moveTo>
                    <a:pt x="1277112" y="0"/>
                  </a:moveTo>
                  <a:lnTo>
                    <a:pt x="0" y="0"/>
                  </a:lnTo>
                  <a:lnTo>
                    <a:pt x="0" y="638556"/>
                  </a:lnTo>
                  <a:lnTo>
                    <a:pt x="1277112" y="638556"/>
                  </a:lnTo>
                  <a:lnTo>
                    <a:pt x="1277112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51104" y="4306823"/>
              <a:ext cx="1277620" cy="638810"/>
            </a:xfrm>
            <a:custGeom>
              <a:avLst/>
              <a:gdLst/>
              <a:ahLst/>
              <a:cxnLst/>
              <a:rect l="l" t="t" r="r" b="b"/>
              <a:pathLst>
                <a:path w="1277620" h="638810">
                  <a:moveTo>
                    <a:pt x="0" y="638556"/>
                  </a:moveTo>
                  <a:lnTo>
                    <a:pt x="1277112" y="638556"/>
                  </a:lnTo>
                  <a:lnTo>
                    <a:pt x="1277112" y="0"/>
                  </a:lnTo>
                  <a:lnTo>
                    <a:pt x="0" y="0"/>
                  </a:lnTo>
                  <a:lnTo>
                    <a:pt x="0" y="638556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51104" y="4306823"/>
            <a:ext cx="1277620" cy="638810"/>
          </a:xfrm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0"/>
              </a:spcBef>
            </a:pPr>
            <a:endParaRPr sz="950">
              <a:latin typeface="Times New Roman"/>
              <a:cs typeface="Times New Roman"/>
            </a:endParaRPr>
          </a:p>
          <a:p>
            <a:pPr marL="257810">
              <a:lnSpc>
                <a:spcPts val="1265"/>
              </a:lnSpc>
              <a:spcBef>
                <a:spcPts val="5"/>
              </a:spcBef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Ко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иссия</a:t>
            </a:r>
            <a:r>
              <a:rPr sz="11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endParaRPr sz="1100">
              <a:latin typeface="Calibri"/>
              <a:cs typeface="Calibri"/>
            </a:endParaRPr>
          </a:p>
          <a:p>
            <a:pPr marL="254635">
              <a:lnSpc>
                <a:spcPts val="1265"/>
              </a:lnSpc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патриотизму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1990089" y="4300473"/>
            <a:ext cx="1291590" cy="651510"/>
            <a:chOff x="1990089" y="4300473"/>
            <a:chExt cx="1291590" cy="651510"/>
          </a:xfrm>
        </p:grpSpPr>
        <p:sp>
          <p:nvSpPr>
            <p:cNvPr id="13" name="object 13"/>
            <p:cNvSpPr/>
            <p:nvPr/>
          </p:nvSpPr>
          <p:spPr>
            <a:xfrm>
              <a:off x="1996439" y="4306823"/>
              <a:ext cx="1278890" cy="638810"/>
            </a:xfrm>
            <a:custGeom>
              <a:avLst/>
              <a:gdLst/>
              <a:ahLst/>
              <a:cxnLst/>
              <a:rect l="l" t="t" r="r" b="b"/>
              <a:pathLst>
                <a:path w="1278889" h="638810">
                  <a:moveTo>
                    <a:pt x="1278636" y="0"/>
                  </a:moveTo>
                  <a:lnTo>
                    <a:pt x="0" y="0"/>
                  </a:lnTo>
                  <a:lnTo>
                    <a:pt x="0" y="638556"/>
                  </a:lnTo>
                  <a:lnTo>
                    <a:pt x="1278636" y="638556"/>
                  </a:lnTo>
                  <a:lnTo>
                    <a:pt x="1278636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996439" y="4306823"/>
              <a:ext cx="1278890" cy="638810"/>
            </a:xfrm>
            <a:custGeom>
              <a:avLst/>
              <a:gdLst/>
              <a:ahLst/>
              <a:cxnLst/>
              <a:rect l="l" t="t" r="r" b="b"/>
              <a:pathLst>
                <a:path w="1278889" h="638810">
                  <a:moveTo>
                    <a:pt x="0" y="638556"/>
                  </a:moveTo>
                  <a:lnTo>
                    <a:pt x="1278636" y="638556"/>
                  </a:lnTo>
                  <a:lnTo>
                    <a:pt x="1278636" y="0"/>
                  </a:lnTo>
                  <a:lnTo>
                    <a:pt x="0" y="0"/>
                  </a:lnTo>
                  <a:lnTo>
                    <a:pt x="0" y="638556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1996439" y="4306823"/>
            <a:ext cx="1278890" cy="638810"/>
          </a:xfrm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0"/>
              </a:spcBef>
            </a:pPr>
            <a:endParaRPr sz="950">
              <a:latin typeface="Times New Roman"/>
              <a:cs typeface="Times New Roman"/>
            </a:endParaRPr>
          </a:p>
          <a:p>
            <a:pPr algn="ctr">
              <a:lnSpc>
                <a:spcPts val="1265"/>
              </a:lnSpc>
              <a:spcBef>
                <a:spcPts val="5"/>
              </a:spcBef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Комиссия</a:t>
            </a:r>
            <a:r>
              <a:rPr sz="11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11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печати</a:t>
            </a:r>
            <a:endParaRPr sz="1100">
              <a:latin typeface="Calibri"/>
              <a:cs typeface="Calibri"/>
            </a:endParaRPr>
          </a:p>
          <a:p>
            <a:pPr algn="ctr">
              <a:lnSpc>
                <a:spcPts val="1265"/>
              </a:lnSpc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1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информации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3536950" y="4300473"/>
            <a:ext cx="1290320" cy="651510"/>
            <a:chOff x="3536950" y="4300473"/>
            <a:chExt cx="1290320" cy="651510"/>
          </a:xfrm>
        </p:grpSpPr>
        <p:sp>
          <p:nvSpPr>
            <p:cNvPr id="17" name="object 17"/>
            <p:cNvSpPr/>
            <p:nvPr/>
          </p:nvSpPr>
          <p:spPr>
            <a:xfrm>
              <a:off x="3543300" y="4306823"/>
              <a:ext cx="1277620" cy="638810"/>
            </a:xfrm>
            <a:custGeom>
              <a:avLst/>
              <a:gdLst/>
              <a:ahLst/>
              <a:cxnLst/>
              <a:rect l="l" t="t" r="r" b="b"/>
              <a:pathLst>
                <a:path w="1277620" h="638810">
                  <a:moveTo>
                    <a:pt x="1277112" y="0"/>
                  </a:moveTo>
                  <a:lnTo>
                    <a:pt x="0" y="0"/>
                  </a:lnTo>
                  <a:lnTo>
                    <a:pt x="0" y="638556"/>
                  </a:lnTo>
                  <a:lnTo>
                    <a:pt x="1277112" y="638556"/>
                  </a:lnTo>
                  <a:lnTo>
                    <a:pt x="1277112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543300" y="4306823"/>
              <a:ext cx="1277620" cy="638810"/>
            </a:xfrm>
            <a:custGeom>
              <a:avLst/>
              <a:gdLst/>
              <a:ahLst/>
              <a:cxnLst/>
              <a:rect l="l" t="t" r="r" b="b"/>
              <a:pathLst>
                <a:path w="1277620" h="638810">
                  <a:moveTo>
                    <a:pt x="0" y="638556"/>
                  </a:moveTo>
                  <a:lnTo>
                    <a:pt x="1277112" y="638556"/>
                  </a:lnTo>
                  <a:lnTo>
                    <a:pt x="1277112" y="0"/>
                  </a:lnTo>
                  <a:lnTo>
                    <a:pt x="0" y="0"/>
                  </a:lnTo>
                  <a:lnTo>
                    <a:pt x="0" y="638556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3543300" y="4306823"/>
            <a:ext cx="1277620" cy="638810"/>
          </a:xfrm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68910" marR="160020" indent="-3175" algn="ctr">
              <a:lnSpc>
                <a:spcPct val="91500"/>
              </a:lnSpc>
              <a:spcBef>
                <a:spcPts val="30"/>
              </a:spcBef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Комиссия по 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волонтерству</a:t>
            </a:r>
            <a:r>
              <a:rPr sz="1100" spc="1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и </a:t>
            </a:r>
            <a:r>
              <a:rPr sz="1100" spc="-2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общественным </a:t>
            </a:r>
            <a:r>
              <a:rPr sz="1100" spc="-2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движениям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5083809" y="4300473"/>
            <a:ext cx="1290320" cy="651510"/>
            <a:chOff x="5083809" y="4300473"/>
            <a:chExt cx="1290320" cy="651510"/>
          </a:xfrm>
        </p:grpSpPr>
        <p:sp>
          <p:nvSpPr>
            <p:cNvPr id="21" name="object 21"/>
            <p:cNvSpPr/>
            <p:nvPr/>
          </p:nvSpPr>
          <p:spPr>
            <a:xfrm>
              <a:off x="5090159" y="4306823"/>
              <a:ext cx="1277620" cy="638810"/>
            </a:xfrm>
            <a:custGeom>
              <a:avLst/>
              <a:gdLst/>
              <a:ahLst/>
              <a:cxnLst/>
              <a:rect l="l" t="t" r="r" b="b"/>
              <a:pathLst>
                <a:path w="1277620" h="638810">
                  <a:moveTo>
                    <a:pt x="1277112" y="0"/>
                  </a:moveTo>
                  <a:lnTo>
                    <a:pt x="0" y="0"/>
                  </a:lnTo>
                  <a:lnTo>
                    <a:pt x="0" y="638556"/>
                  </a:lnTo>
                  <a:lnTo>
                    <a:pt x="1277112" y="638556"/>
                  </a:lnTo>
                  <a:lnTo>
                    <a:pt x="1277112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090159" y="4306823"/>
              <a:ext cx="1277620" cy="638810"/>
            </a:xfrm>
            <a:custGeom>
              <a:avLst/>
              <a:gdLst/>
              <a:ahLst/>
              <a:cxnLst/>
              <a:rect l="l" t="t" r="r" b="b"/>
              <a:pathLst>
                <a:path w="1277620" h="638810">
                  <a:moveTo>
                    <a:pt x="0" y="638556"/>
                  </a:moveTo>
                  <a:lnTo>
                    <a:pt x="1277112" y="638556"/>
                  </a:lnTo>
                  <a:lnTo>
                    <a:pt x="1277112" y="0"/>
                  </a:lnTo>
                  <a:lnTo>
                    <a:pt x="0" y="0"/>
                  </a:lnTo>
                  <a:lnTo>
                    <a:pt x="0" y="638556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5090159" y="4306823"/>
            <a:ext cx="1277620" cy="638810"/>
          </a:xfrm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0"/>
              </a:spcBef>
            </a:pPr>
            <a:endParaRPr sz="950">
              <a:latin typeface="Times New Roman"/>
              <a:cs typeface="Times New Roman"/>
            </a:endParaRPr>
          </a:p>
          <a:p>
            <a:pPr algn="ctr">
              <a:lnSpc>
                <a:spcPts val="1265"/>
              </a:lnSpc>
              <a:spcBef>
                <a:spcPts val="5"/>
              </a:spcBef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Комиссия</a:t>
            </a:r>
            <a:r>
              <a:rPr sz="11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учебы</a:t>
            </a:r>
            <a:r>
              <a:rPr sz="11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endParaRPr sz="1100">
              <a:latin typeface="Calibri"/>
              <a:cs typeface="Calibri"/>
            </a:endParaRPr>
          </a:p>
          <a:p>
            <a:pPr algn="ctr">
              <a:lnSpc>
                <a:spcPts val="1265"/>
              </a:lnSpc>
            </a:pP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труда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635495" y="4306823"/>
            <a:ext cx="1278890" cy="638810"/>
          </a:xfrm>
          <a:prstGeom prst="rect">
            <a:avLst/>
          </a:prstGeom>
          <a:solidFill>
            <a:srgbClr val="4471C4"/>
          </a:solidFill>
          <a:ln w="12192">
            <a:solidFill>
              <a:srgbClr val="FFFFFF"/>
            </a:solidFill>
          </a:ln>
        </p:spPr>
        <p:txBody>
          <a:bodyPr vert="horz" wrap="square" lIns="0" tIns="83185" rIns="0" bIns="0" rtlCol="0">
            <a:spAutoFit/>
          </a:bodyPr>
          <a:lstStyle/>
          <a:p>
            <a:pPr marL="257810" marR="250190" indent="89535">
              <a:lnSpc>
                <a:spcPts val="1210"/>
              </a:lnSpc>
              <a:spcBef>
                <a:spcPts val="655"/>
              </a:spcBef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Комиссия 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циаль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го</a:t>
            </a:r>
            <a:endParaRPr sz="1100">
              <a:latin typeface="Calibri"/>
              <a:cs typeface="Calibri"/>
            </a:endParaRPr>
          </a:p>
          <a:p>
            <a:pPr marL="146685">
              <a:lnSpc>
                <a:spcPts val="1190"/>
              </a:lnSpc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проектирования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8182356" y="4306823"/>
            <a:ext cx="1277620" cy="638810"/>
          </a:xfrm>
          <a:prstGeom prst="rect">
            <a:avLst/>
          </a:prstGeom>
          <a:solidFill>
            <a:srgbClr val="4471C4"/>
          </a:solidFill>
          <a:ln w="12192">
            <a:solidFill>
              <a:srgbClr val="FFFFFF"/>
            </a:solidFill>
          </a:ln>
        </p:spPr>
        <p:txBody>
          <a:bodyPr vert="horz" wrap="square" lIns="0" tIns="381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0"/>
              </a:spcBef>
            </a:pPr>
            <a:endParaRPr sz="950">
              <a:latin typeface="Times New Roman"/>
              <a:cs typeface="Times New Roman"/>
            </a:endParaRPr>
          </a:p>
          <a:p>
            <a:pPr algn="ctr">
              <a:lnSpc>
                <a:spcPts val="1265"/>
              </a:lnSpc>
              <a:spcBef>
                <a:spcPts val="5"/>
              </a:spcBef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Комиссия</a:t>
            </a:r>
            <a:r>
              <a:rPr sz="11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11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спорту</a:t>
            </a:r>
            <a:endParaRPr sz="1100">
              <a:latin typeface="Calibri"/>
              <a:cs typeface="Calibri"/>
            </a:endParaRPr>
          </a:p>
          <a:p>
            <a:pPr marL="1270" algn="ctr">
              <a:lnSpc>
                <a:spcPts val="1265"/>
              </a:lnSpc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1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туризму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9729216" y="4306823"/>
            <a:ext cx="1277620" cy="638810"/>
          </a:xfrm>
          <a:prstGeom prst="rect">
            <a:avLst/>
          </a:prstGeom>
          <a:solidFill>
            <a:srgbClr val="4471C4"/>
          </a:solidFill>
          <a:ln w="12192">
            <a:solidFill>
              <a:srgbClr val="FFFFFF"/>
            </a:solidFill>
          </a:ln>
        </p:spPr>
        <p:txBody>
          <a:bodyPr vert="horz" wrap="square" lIns="0" tIns="83185" rIns="0" bIns="0" rtlCol="0">
            <a:spAutoFit/>
          </a:bodyPr>
          <a:lstStyle/>
          <a:p>
            <a:pPr marL="86360" marR="76835" indent="172085">
              <a:lnSpc>
                <a:spcPts val="1210"/>
              </a:lnSpc>
              <a:spcBef>
                <a:spcPts val="655"/>
              </a:spcBef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Комиссия по 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о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ганизаци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ым</a:t>
            </a:r>
            <a:endParaRPr sz="1100">
              <a:latin typeface="Calibri"/>
              <a:cs typeface="Calibri"/>
            </a:endParaRPr>
          </a:p>
          <a:p>
            <a:pPr marL="447675">
              <a:lnSpc>
                <a:spcPts val="1190"/>
              </a:lnSpc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делам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4309617" y="3393694"/>
            <a:ext cx="1291590" cy="651510"/>
            <a:chOff x="4309617" y="3393694"/>
            <a:chExt cx="1291590" cy="651510"/>
          </a:xfrm>
        </p:grpSpPr>
        <p:sp>
          <p:nvSpPr>
            <p:cNvPr id="28" name="object 28"/>
            <p:cNvSpPr/>
            <p:nvPr/>
          </p:nvSpPr>
          <p:spPr>
            <a:xfrm>
              <a:off x="4315967" y="3400044"/>
              <a:ext cx="1278890" cy="638810"/>
            </a:xfrm>
            <a:custGeom>
              <a:avLst/>
              <a:gdLst/>
              <a:ahLst/>
              <a:cxnLst/>
              <a:rect l="l" t="t" r="r" b="b"/>
              <a:pathLst>
                <a:path w="1278889" h="638810">
                  <a:moveTo>
                    <a:pt x="1278636" y="0"/>
                  </a:moveTo>
                  <a:lnTo>
                    <a:pt x="0" y="0"/>
                  </a:lnTo>
                  <a:lnTo>
                    <a:pt x="0" y="638555"/>
                  </a:lnTo>
                  <a:lnTo>
                    <a:pt x="1278636" y="638555"/>
                  </a:lnTo>
                  <a:lnTo>
                    <a:pt x="1278636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315967" y="3400044"/>
              <a:ext cx="1278890" cy="638810"/>
            </a:xfrm>
            <a:custGeom>
              <a:avLst/>
              <a:gdLst/>
              <a:ahLst/>
              <a:cxnLst/>
              <a:rect l="l" t="t" r="r" b="b"/>
              <a:pathLst>
                <a:path w="1278889" h="638810">
                  <a:moveTo>
                    <a:pt x="0" y="638555"/>
                  </a:moveTo>
                  <a:lnTo>
                    <a:pt x="1278636" y="638555"/>
                  </a:lnTo>
                  <a:lnTo>
                    <a:pt x="1278636" y="0"/>
                  </a:lnTo>
                  <a:lnTo>
                    <a:pt x="0" y="0"/>
                  </a:lnTo>
                  <a:lnTo>
                    <a:pt x="0" y="638555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315967" y="3400044"/>
            <a:ext cx="1278890" cy="638810"/>
          </a:xfrm>
          <a:prstGeom prst="rect">
            <a:avLst/>
          </a:prstGeom>
        </p:spPr>
        <p:txBody>
          <a:bodyPr vert="horz" wrap="square" lIns="0" tIns="52704" rIns="0" bIns="0" rtlCol="0">
            <a:spAutoFit/>
          </a:bodyPr>
          <a:lstStyle/>
          <a:p>
            <a:pPr marL="222250" marR="216535" indent="40640">
              <a:lnSpc>
                <a:spcPts val="1210"/>
              </a:lnSpc>
              <a:spcBef>
                <a:spcPts val="414"/>
              </a:spcBef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Заместитель 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пре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седате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ля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5922009" y="3363214"/>
            <a:ext cx="1291590" cy="651510"/>
            <a:chOff x="5922009" y="3363214"/>
            <a:chExt cx="1291590" cy="651510"/>
          </a:xfrm>
        </p:grpSpPr>
        <p:sp>
          <p:nvSpPr>
            <p:cNvPr id="32" name="object 32"/>
            <p:cNvSpPr/>
            <p:nvPr/>
          </p:nvSpPr>
          <p:spPr>
            <a:xfrm>
              <a:off x="5928359" y="3369564"/>
              <a:ext cx="1278890" cy="638810"/>
            </a:xfrm>
            <a:custGeom>
              <a:avLst/>
              <a:gdLst/>
              <a:ahLst/>
              <a:cxnLst/>
              <a:rect l="l" t="t" r="r" b="b"/>
              <a:pathLst>
                <a:path w="1278890" h="638810">
                  <a:moveTo>
                    <a:pt x="1278636" y="0"/>
                  </a:moveTo>
                  <a:lnTo>
                    <a:pt x="0" y="0"/>
                  </a:lnTo>
                  <a:lnTo>
                    <a:pt x="0" y="638556"/>
                  </a:lnTo>
                  <a:lnTo>
                    <a:pt x="1278636" y="638556"/>
                  </a:lnTo>
                  <a:lnTo>
                    <a:pt x="1278636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5928359" y="3369564"/>
              <a:ext cx="1278890" cy="638810"/>
            </a:xfrm>
            <a:custGeom>
              <a:avLst/>
              <a:gdLst/>
              <a:ahLst/>
              <a:cxnLst/>
              <a:rect l="l" t="t" r="r" b="b"/>
              <a:pathLst>
                <a:path w="1278890" h="638810">
                  <a:moveTo>
                    <a:pt x="0" y="638556"/>
                  </a:moveTo>
                  <a:lnTo>
                    <a:pt x="1278636" y="638556"/>
                  </a:lnTo>
                  <a:lnTo>
                    <a:pt x="1278636" y="0"/>
                  </a:lnTo>
                  <a:lnTo>
                    <a:pt x="0" y="0"/>
                  </a:lnTo>
                  <a:lnTo>
                    <a:pt x="0" y="638556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6248527" y="3469640"/>
            <a:ext cx="64008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Се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ь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5757671" y="3732276"/>
            <a:ext cx="216535" cy="0"/>
          </a:xfrm>
          <a:custGeom>
            <a:avLst/>
            <a:gdLst/>
            <a:ahLst/>
            <a:cxnLst/>
            <a:rect l="l" t="t" r="r" b="b"/>
            <a:pathLst>
              <a:path w="216535">
                <a:moveTo>
                  <a:pt x="0" y="0"/>
                </a:moveTo>
                <a:lnTo>
                  <a:pt x="216026" y="0"/>
                </a:lnTo>
              </a:path>
            </a:pathLst>
          </a:custGeom>
          <a:ln w="6096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39" y="307924"/>
            <a:ext cx="7430770" cy="1301115"/>
          </a:xfrm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lstStyle/>
          <a:p>
            <a:pPr marL="12700" marR="5080">
              <a:lnSpc>
                <a:spcPts val="4750"/>
              </a:lnSpc>
              <a:spcBef>
                <a:spcPts val="705"/>
              </a:spcBef>
            </a:pPr>
            <a:r>
              <a:rPr sz="4400" i="0" spc="-15" dirty="0">
                <a:solidFill>
                  <a:srgbClr val="000000"/>
                </a:solidFill>
                <a:latin typeface="Calibri Light"/>
                <a:cs typeface="Calibri Light"/>
              </a:rPr>
              <a:t>Кто </a:t>
            </a:r>
            <a:r>
              <a:rPr sz="4400" i="0" spc="-30" dirty="0">
                <a:solidFill>
                  <a:srgbClr val="000000"/>
                </a:solidFill>
                <a:latin typeface="Calibri Light"/>
                <a:cs typeface="Calibri Light"/>
              </a:rPr>
              <a:t>может </a:t>
            </a:r>
            <a:r>
              <a:rPr sz="4400" i="0" spc="-35" dirty="0">
                <a:solidFill>
                  <a:srgbClr val="000000"/>
                </a:solidFill>
                <a:latin typeface="Calibri Light"/>
                <a:cs typeface="Calibri Light"/>
              </a:rPr>
              <a:t>принимать </a:t>
            </a:r>
            <a:r>
              <a:rPr sz="4400" i="0" spc="-25" dirty="0">
                <a:solidFill>
                  <a:srgbClr val="000000"/>
                </a:solidFill>
                <a:latin typeface="Calibri Light"/>
                <a:cs typeface="Calibri Light"/>
              </a:rPr>
              <a:t>участие </a:t>
            </a:r>
            <a:r>
              <a:rPr sz="4400" i="0" dirty="0">
                <a:solidFill>
                  <a:srgbClr val="000000"/>
                </a:solidFill>
                <a:latin typeface="Calibri Light"/>
                <a:cs typeface="Calibri Light"/>
              </a:rPr>
              <a:t>в </a:t>
            </a:r>
            <a:r>
              <a:rPr sz="4400" i="0" spc="-980" dirty="0">
                <a:solidFill>
                  <a:srgbClr val="000000"/>
                </a:solidFill>
                <a:latin typeface="Calibri Light"/>
                <a:cs typeface="Calibri Light"/>
              </a:rPr>
              <a:t> </a:t>
            </a:r>
            <a:r>
              <a:rPr sz="4400" i="0" spc="-35" dirty="0">
                <a:solidFill>
                  <a:srgbClr val="000000"/>
                </a:solidFill>
                <a:latin typeface="Calibri Light"/>
                <a:cs typeface="Calibri Light"/>
              </a:rPr>
              <a:t>деятельности</a:t>
            </a:r>
            <a:r>
              <a:rPr sz="4400" i="0" spc="-95" dirty="0">
                <a:solidFill>
                  <a:srgbClr val="000000"/>
                </a:solidFill>
                <a:latin typeface="Calibri Light"/>
                <a:cs typeface="Calibri Light"/>
              </a:rPr>
              <a:t> </a:t>
            </a:r>
            <a:r>
              <a:rPr sz="4400" i="0" spc="-25" dirty="0">
                <a:solidFill>
                  <a:srgbClr val="000000"/>
                </a:solidFill>
                <a:latin typeface="Calibri Light"/>
                <a:cs typeface="Calibri Light"/>
              </a:rPr>
              <a:t>Совета</a:t>
            </a:r>
            <a:r>
              <a:rPr sz="4400" i="0" spc="-90" dirty="0">
                <a:solidFill>
                  <a:srgbClr val="000000"/>
                </a:solidFill>
                <a:latin typeface="Calibri Light"/>
                <a:cs typeface="Calibri Light"/>
              </a:rPr>
              <a:t> </a:t>
            </a:r>
            <a:r>
              <a:rPr sz="4400" i="0" spc="-35" dirty="0">
                <a:solidFill>
                  <a:srgbClr val="000000"/>
                </a:solidFill>
                <a:latin typeface="Calibri Light"/>
                <a:cs typeface="Calibri Light"/>
              </a:rPr>
              <a:t>учащихся?</a:t>
            </a:r>
            <a:endParaRPr sz="4400">
              <a:latin typeface="Calibri Light"/>
              <a:cs typeface="Calibri Light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5244084" y="1969928"/>
            <a:ext cx="1430655" cy="2506345"/>
            <a:chOff x="5244084" y="1969928"/>
            <a:chExt cx="1430655" cy="2506345"/>
          </a:xfrm>
        </p:grpSpPr>
        <p:sp>
          <p:nvSpPr>
            <p:cNvPr id="4" name="object 4"/>
            <p:cNvSpPr/>
            <p:nvPr/>
          </p:nvSpPr>
          <p:spPr>
            <a:xfrm>
              <a:off x="5718048" y="3980688"/>
              <a:ext cx="495300" cy="495300"/>
            </a:xfrm>
            <a:custGeom>
              <a:avLst/>
              <a:gdLst/>
              <a:ahLst/>
              <a:cxnLst/>
              <a:rect l="l" t="t" r="r" b="b"/>
              <a:pathLst>
                <a:path w="495300" h="495300">
                  <a:moveTo>
                    <a:pt x="247650" y="0"/>
                  </a:moveTo>
                  <a:lnTo>
                    <a:pt x="197738" y="5031"/>
                  </a:lnTo>
                  <a:lnTo>
                    <a:pt x="151251" y="19460"/>
                  </a:lnTo>
                  <a:lnTo>
                    <a:pt x="109184" y="42293"/>
                  </a:lnTo>
                  <a:lnTo>
                    <a:pt x="72532" y="72532"/>
                  </a:lnTo>
                  <a:lnTo>
                    <a:pt x="42293" y="109184"/>
                  </a:lnTo>
                  <a:lnTo>
                    <a:pt x="19460" y="151251"/>
                  </a:lnTo>
                  <a:lnTo>
                    <a:pt x="5031" y="197738"/>
                  </a:lnTo>
                  <a:lnTo>
                    <a:pt x="0" y="247650"/>
                  </a:lnTo>
                  <a:lnTo>
                    <a:pt x="5031" y="297561"/>
                  </a:lnTo>
                  <a:lnTo>
                    <a:pt x="19460" y="344048"/>
                  </a:lnTo>
                  <a:lnTo>
                    <a:pt x="42293" y="386115"/>
                  </a:lnTo>
                  <a:lnTo>
                    <a:pt x="72532" y="422767"/>
                  </a:lnTo>
                  <a:lnTo>
                    <a:pt x="109184" y="453006"/>
                  </a:lnTo>
                  <a:lnTo>
                    <a:pt x="151251" y="475839"/>
                  </a:lnTo>
                  <a:lnTo>
                    <a:pt x="197738" y="490268"/>
                  </a:lnTo>
                  <a:lnTo>
                    <a:pt x="247650" y="495300"/>
                  </a:lnTo>
                  <a:lnTo>
                    <a:pt x="297561" y="490268"/>
                  </a:lnTo>
                  <a:lnTo>
                    <a:pt x="344048" y="475839"/>
                  </a:lnTo>
                  <a:lnTo>
                    <a:pt x="386115" y="453006"/>
                  </a:lnTo>
                  <a:lnTo>
                    <a:pt x="422767" y="422767"/>
                  </a:lnTo>
                  <a:lnTo>
                    <a:pt x="453006" y="386115"/>
                  </a:lnTo>
                  <a:lnTo>
                    <a:pt x="475839" y="344048"/>
                  </a:lnTo>
                  <a:lnTo>
                    <a:pt x="490268" y="297561"/>
                  </a:lnTo>
                  <a:lnTo>
                    <a:pt x="495300" y="247650"/>
                  </a:lnTo>
                  <a:lnTo>
                    <a:pt x="490268" y="197738"/>
                  </a:lnTo>
                  <a:lnTo>
                    <a:pt x="475839" y="151251"/>
                  </a:lnTo>
                  <a:lnTo>
                    <a:pt x="453006" y="109184"/>
                  </a:lnTo>
                  <a:lnTo>
                    <a:pt x="422767" y="72532"/>
                  </a:lnTo>
                  <a:lnTo>
                    <a:pt x="386115" y="42293"/>
                  </a:lnTo>
                  <a:lnTo>
                    <a:pt x="344048" y="19460"/>
                  </a:lnTo>
                  <a:lnTo>
                    <a:pt x="297561" y="5031"/>
                  </a:lnTo>
                  <a:lnTo>
                    <a:pt x="247650" y="0"/>
                  </a:lnTo>
                  <a:close/>
                </a:path>
              </a:pathLst>
            </a:custGeom>
            <a:solidFill>
              <a:srgbClr val="647C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244084" y="3438207"/>
              <a:ext cx="1430273" cy="585914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5335381" y="1969928"/>
              <a:ext cx="1260475" cy="1521460"/>
            </a:xfrm>
            <a:custGeom>
              <a:avLst/>
              <a:gdLst/>
              <a:ahLst/>
              <a:cxnLst/>
              <a:rect l="l" t="t" r="r" b="b"/>
              <a:pathLst>
                <a:path w="1260475" h="1521460">
                  <a:moveTo>
                    <a:pt x="628602" y="0"/>
                  </a:moveTo>
                  <a:lnTo>
                    <a:pt x="584663" y="1628"/>
                  </a:lnTo>
                  <a:lnTo>
                    <a:pt x="540903" y="6306"/>
                  </a:lnTo>
                  <a:lnTo>
                    <a:pt x="497493" y="14032"/>
                  </a:lnTo>
                  <a:lnTo>
                    <a:pt x="454607" y="24806"/>
                  </a:lnTo>
                  <a:lnTo>
                    <a:pt x="412416" y="38627"/>
                  </a:lnTo>
                  <a:lnTo>
                    <a:pt x="371094" y="55495"/>
                  </a:lnTo>
                  <a:lnTo>
                    <a:pt x="330811" y="75409"/>
                  </a:lnTo>
                  <a:lnTo>
                    <a:pt x="291741" y="98368"/>
                  </a:lnTo>
                  <a:lnTo>
                    <a:pt x="254056" y="124373"/>
                  </a:lnTo>
                  <a:lnTo>
                    <a:pt x="217929" y="153422"/>
                  </a:lnTo>
                  <a:lnTo>
                    <a:pt x="183530" y="185515"/>
                  </a:lnTo>
                  <a:lnTo>
                    <a:pt x="151581" y="220062"/>
                  </a:lnTo>
                  <a:lnTo>
                    <a:pt x="122686" y="256324"/>
                  </a:lnTo>
                  <a:lnTo>
                    <a:pt x="96845" y="294130"/>
                  </a:lnTo>
                  <a:lnTo>
                    <a:pt x="74057" y="333306"/>
                  </a:lnTo>
                  <a:lnTo>
                    <a:pt x="54321" y="373682"/>
                  </a:lnTo>
                  <a:lnTo>
                    <a:pt x="37639" y="415083"/>
                  </a:lnTo>
                  <a:lnTo>
                    <a:pt x="24008" y="457339"/>
                  </a:lnTo>
                  <a:lnTo>
                    <a:pt x="13429" y="500277"/>
                  </a:lnTo>
                  <a:lnTo>
                    <a:pt x="5902" y="543724"/>
                  </a:lnTo>
                  <a:lnTo>
                    <a:pt x="1425" y="587509"/>
                  </a:lnTo>
                  <a:lnTo>
                    <a:pt x="0" y="631459"/>
                  </a:lnTo>
                  <a:lnTo>
                    <a:pt x="1624" y="675402"/>
                  </a:lnTo>
                  <a:lnTo>
                    <a:pt x="6299" y="719166"/>
                  </a:lnTo>
                  <a:lnTo>
                    <a:pt x="14023" y="762578"/>
                  </a:lnTo>
                  <a:lnTo>
                    <a:pt x="24797" y="805466"/>
                  </a:lnTo>
                  <a:lnTo>
                    <a:pt x="38619" y="847658"/>
                  </a:lnTo>
                  <a:lnTo>
                    <a:pt x="55491" y="888982"/>
                  </a:lnTo>
                  <a:lnTo>
                    <a:pt x="75410" y="929265"/>
                  </a:lnTo>
                  <a:lnTo>
                    <a:pt x="98377" y="968335"/>
                  </a:lnTo>
                  <a:lnTo>
                    <a:pt x="124392" y="1006021"/>
                  </a:lnTo>
                  <a:lnTo>
                    <a:pt x="153454" y="1042148"/>
                  </a:lnTo>
                  <a:lnTo>
                    <a:pt x="185562" y="1076547"/>
                  </a:lnTo>
                  <a:lnTo>
                    <a:pt x="631967" y="1520920"/>
                  </a:lnTo>
                  <a:lnTo>
                    <a:pt x="1076467" y="1074515"/>
                  </a:lnTo>
                  <a:lnTo>
                    <a:pt x="1108416" y="1039968"/>
                  </a:lnTo>
                  <a:lnTo>
                    <a:pt x="1137311" y="1003705"/>
                  </a:lnTo>
                  <a:lnTo>
                    <a:pt x="1163153" y="965900"/>
                  </a:lnTo>
                  <a:lnTo>
                    <a:pt x="1185941" y="926723"/>
                  </a:lnTo>
                  <a:lnTo>
                    <a:pt x="1205676" y="886348"/>
                  </a:lnTo>
                  <a:lnTo>
                    <a:pt x="1222359" y="844946"/>
                  </a:lnTo>
                  <a:lnTo>
                    <a:pt x="1235990" y="802690"/>
                  </a:lnTo>
                  <a:lnTo>
                    <a:pt x="1246569" y="759752"/>
                  </a:lnTo>
                  <a:lnTo>
                    <a:pt x="1254096" y="716305"/>
                  </a:lnTo>
                  <a:lnTo>
                    <a:pt x="1258573" y="672520"/>
                  </a:lnTo>
                  <a:lnTo>
                    <a:pt x="1259998" y="628570"/>
                  </a:lnTo>
                  <a:lnTo>
                    <a:pt x="1258374" y="584627"/>
                  </a:lnTo>
                  <a:lnTo>
                    <a:pt x="1253699" y="540864"/>
                  </a:lnTo>
                  <a:lnTo>
                    <a:pt x="1245974" y="497452"/>
                  </a:lnTo>
                  <a:lnTo>
                    <a:pt x="1235201" y="454563"/>
                  </a:lnTo>
                  <a:lnTo>
                    <a:pt x="1221378" y="412371"/>
                  </a:lnTo>
                  <a:lnTo>
                    <a:pt x="1204507" y="371048"/>
                  </a:lnTo>
                  <a:lnTo>
                    <a:pt x="1184588" y="330764"/>
                  </a:lnTo>
                  <a:lnTo>
                    <a:pt x="1161621" y="291694"/>
                  </a:lnTo>
                  <a:lnTo>
                    <a:pt x="1135606" y="254009"/>
                  </a:lnTo>
                  <a:lnTo>
                    <a:pt x="1106544" y="217881"/>
                  </a:lnTo>
                  <a:lnTo>
                    <a:pt x="1074435" y="183483"/>
                  </a:lnTo>
                  <a:lnTo>
                    <a:pt x="1039905" y="151535"/>
                  </a:lnTo>
                  <a:lnTo>
                    <a:pt x="1003657" y="122642"/>
                  </a:lnTo>
                  <a:lnTo>
                    <a:pt x="965865" y="96803"/>
                  </a:lnTo>
                  <a:lnTo>
                    <a:pt x="926701" y="74019"/>
                  </a:lnTo>
                  <a:lnTo>
                    <a:pt x="886337" y="54289"/>
                  </a:lnTo>
                  <a:lnTo>
                    <a:pt x="844945" y="37612"/>
                  </a:lnTo>
                  <a:lnTo>
                    <a:pt x="802698" y="23987"/>
                  </a:lnTo>
                  <a:lnTo>
                    <a:pt x="759767" y="13413"/>
                  </a:lnTo>
                  <a:lnTo>
                    <a:pt x="716326" y="5892"/>
                  </a:lnTo>
                  <a:lnTo>
                    <a:pt x="672547" y="1420"/>
                  </a:lnTo>
                  <a:lnTo>
                    <a:pt x="628602" y="0"/>
                  </a:lnTo>
                  <a:close/>
                </a:path>
              </a:pathLst>
            </a:custGeom>
            <a:solidFill>
              <a:srgbClr val="A4A4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7488935" y="1957181"/>
            <a:ext cx="1430655" cy="2519045"/>
            <a:chOff x="7488935" y="1957181"/>
            <a:chExt cx="1430655" cy="2519045"/>
          </a:xfrm>
        </p:grpSpPr>
        <p:sp>
          <p:nvSpPr>
            <p:cNvPr id="8" name="object 8"/>
            <p:cNvSpPr/>
            <p:nvPr/>
          </p:nvSpPr>
          <p:spPr>
            <a:xfrm>
              <a:off x="7967471" y="3980688"/>
              <a:ext cx="495300" cy="495300"/>
            </a:xfrm>
            <a:custGeom>
              <a:avLst/>
              <a:gdLst/>
              <a:ahLst/>
              <a:cxnLst/>
              <a:rect l="l" t="t" r="r" b="b"/>
              <a:pathLst>
                <a:path w="495300" h="495300">
                  <a:moveTo>
                    <a:pt x="247650" y="0"/>
                  </a:moveTo>
                  <a:lnTo>
                    <a:pt x="197738" y="5031"/>
                  </a:lnTo>
                  <a:lnTo>
                    <a:pt x="151251" y="19460"/>
                  </a:lnTo>
                  <a:lnTo>
                    <a:pt x="109184" y="42293"/>
                  </a:lnTo>
                  <a:lnTo>
                    <a:pt x="72532" y="72532"/>
                  </a:lnTo>
                  <a:lnTo>
                    <a:pt x="42293" y="109184"/>
                  </a:lnTo>
                  <a:lnTo>
                    <a:pt x="19460" y="151251"/>
                  </a:lnTo>
                  <a:lnTo>
                    <a:pt x="5031" y="197738"/>
                  </a:lnTo>
                  <a:lnTo>
                    <a:pt x="0" y="247650"/>
                  </a:lnTo>
                  <a:lnTo>
                    <a:pt x="5031" y="297561"/>
                  </a:lnTo>
                  <a:lnTo>
                    <a:pt x="19460" y="344048"/>
                  </a:lnTo>
                  <a:lnTo>
                    <a:pt x="42293" y="386115"/>
                  </a:lnTo>
                  <a:lnTo>
                    <a:pt x="72532" y="422767"/>
                  </a:lnTo>
                  <a:lnTo>
                    <a:pt x="109184" y="453006"/>
                  </a:lnTo>
                  <a:lnTo>
                    <a:pt x="151251" y="475839"/>
                  </a:lnTo>
                  <a:lnTo>
                    <a:pt x="197738" y="490268"/>
                  </a:lnTo>
                  <a:lnTo>
                    <a:pt x="247650" y="495300"/>
                  </a:lnTo>
                  <a:lnTo>
                    <a:pt x="297561" y="490268"/>
                  </a:lnTo>
                  <a:lnTo>
                    <a:pt x="344048" y="475839"/>
                  </a:lnTo>
                  <a:lnTo>
                    <a:pt x="386115" y="453006"/>
                  </a:lnTo>
                  <a:lnTo>
                    <a:pt x="422767" y="422767"/>
                  </a:lnTo>
                  <a:lnTo>
                    <a:pt x="453006" y="386115"/>
                  </a:lnTo>
                  <a:lnTo>
                    <a:pt x="475839" y="344048"/>
                  </a:lnTo>
                  <a:lnTo>
                    <a:pt x="490268" y="297561"/>
                  </a:lnTo>
                  <a:lnTo>
                    <a:pt x="495300" y="247650"/>
                  </a:lnTo>
                  <a:lnTo>
                    <a:pt x="490268" y="197738"/>
                  </a:lnTo>
                  <a:lnTo>
                    <a:pt x="475839" y="151251"/>
                  </a:lnTo>
                  <a:lnTo>
                    <a:pt x="453006" y="109184"/>
                  </a:lnTo>
                  <a:lnTo>
                    <a:pt x="422767" y="72532"/>
                  </a:lnTo>
                  <a:lnTo>
                    <a:pt x="386115" y="42293"/>
                  </a:lnTo>
                  <a:lnTo>
                    <a:pt x="344048" y="19460"/>
                  </a:lnTo>
                  <a:lnTo>
                    <a:pt x="297561" y="5031"/>
                  </a:lnTo>
                  <a:lnTo>
                    <a:pt x="247650" y="0"/>
                  </a:lnTo>
                  <a:close/>
                </a:path>
              </a:pathLst>
            </a:custGeom>
            <a:solidFill>
              <a:srgbClr val="647C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488935" y="3426015"/>
              <a:ext cx="1430274" cy="585914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7579471" y="1957181"/>
              <a:ext cx="1260475" cy="1521460"/>
            </a:xfrm>
            <a:custGeom>
              <a:avLst/>
              <a:gdLst/>
              <a:ahLst/>
              <a:cxnLst/>
              <a:rect l="l" t="t" r="r" b="b"/>
              <a:pathLst>
                <a:path w="1260475" h="1521460">
                  <a:moveTo>
                    <a:pt x="628554" y="0"/>
                  </a:moveTo>
                  <a:lnTo>
                    <a:pt x="584620" y="1624"/>
                  </a:lnTo>
                  <a:lnTo>
                    <a:pt x="540865" y="6299"/>
                  </a:lnTo>
                  <a:lnTo>
                    <a:pt x="497461" y="14023"/>
                  </a:lnTo>
                  <a:lnTo>
                    <a:pt x="454581" y="24797"/>
                  </a:lnTo>
                  <a:lnTo>
                    <a:pt x="412396" y="38619"/>
                  </a:lnTo>
                  <a:lnTo>
                    <a:pt x="371078" y="55491"/>
                  </a:lnTo>
                  <a:lnTo>
                    <a:pt x="330801" y="75410"/>
                  </a:lnTo>
                  <a:lnTo>
                    <a:pt x="291735" y="98377"/>
                  </a:lnTo>
                  <a:lnTo>
                    <a:pt x="254054" y="124392"/>
                  </a:lnTo>
                  <a:lnTo>
                    <a:pt x="217928" y="153454"/>
                  </a:lnTo>
                  <a:lnTo>
                    <a:pt x="183530" y="185562"/>
                  </a:lnTo>
                  <a:lnTo>
                    <a:pt x="151581" y="220093"/>
                  </a:lnTo>
                  <a:lnTo>
                    <a:pt x="122686" y="256340"/>
                  </a:lnTo>
                  <a:lnTo>
                    <a:pt x="96845" y="294132"/>
                  </a:lnTo>
                  <a:lnTo>
                    <a:pt x="74057" y="333297"/>
                  </a:lnTo>
                  <a:lnTo>
                    <a:pt x="54321" y="373661"/>
                  </a:lnTo>
                  <a:lnTo>
                    <a:pt x="37639" y="415053"/>
                  </a:lnTo>
                  <a:lnTo>
                    <a:pt x="24008" y="457300"/>
                  </a:lnTo>
                  <a:lnTo>
                    <a:pt x="13429" y="500230"/>
                  </a:lnTo>
                  <a:lnTo>
                    <a:pt x="5902" y="543671"/>
                  </a:lnTo>
                  <a:lnTo>
                    <a:pt x="1425" y="587451"/>
                  </a:lnTo>
                  <a:lnTo>
                    <a:pt x="0" y="631396"/>
                  </a:lnTo>
                  <a:lnTo>
                    <a:pt x="1624" y="675335"/>
                  </a:lnTo>
                  <a:lnTo>
                    <a:pt x="6299" y="719095"/>
                  </a:lnTo>
                  <a:lnTo>
                    <a:pt x="14023" y="762505"/>
                  </a:lnTo>
                  <a:lnTo>
                    <a:pt x="24797" y="805391"/>
                  </a:lnTo>
                  <a:lnTo>
                    <a:pt x="38619" y="847581"/>
                  </a:lnTo>
                  <a:lnTo>
                    <a:pt x="55491" y="888904"/>
                  </a:lnTo>
                  <a:lnTo>
                    <a:pt x="75410" y="929186"/>
                  </a:lnTo>
                  <a:lnTo>
                    <a:pt x="98377" y="968256"/>
                  </a:lnTo>
                  <a:lnTo>
                    <a:pt x="124392" y="1005941"/>
                  </a:lnTo>
                  <a:lnTo>
                    <a:pt x="153454" y="1042069"/>
                  </a:lnTo>
                  <a:lnTo>
                    <a:pt x="185562" y="1076467"/>
                  </a:lnTo>
                  <a:lnTo>
                    <a:pt x="631967" y="1520967"/>
                  </a:lnTo>
                  <a:lnTo>
                    <a:pt x="1076467" y="1074435"/>
                  </a:lnTo>
                  <a:lnTo>
                    <a:pt x="1108416" y="1039905"/>
                  </a:lnTo>
                  <a:lnTo>
                    <a:pt x="1137311" y="1003657"/>
                  </a:lnTo>
                  <a:lnTo>
                    <a:pt x="1163153" y="965865"/>
                  </a:lnTo>
                  <a:lnTo>
                    <a:pt x="1185941" y="926701"/>
                  </a:lnTo>
                  <a:lnTo>
                    <a:pt x="1205676" y="886337"/>
                  </a:lnTo>
                  <a:lnTo>
                    <a:pt x="1222359" y="844945"/>
                  </a:lnTo>
                  <a:lnTo>
                    <a:pt x="1235990" y="802698"/>
                  </a:lnTo>
                  <a:lnTo>
                    <a:pt x="1246569" y="759767"/>
                  </a:lnTo>
                  <a:lnTo>
                    <a:pt x="1254096" y="716326"/>
                  </a:lnTo>
                  <a:lnTo>
                    <a:pt x="1258573" y="672547"/>
                  </a:lnTo>
                  <a:lnTo>
                    <a:pt x="1259998" y="628602"/>
                  </a:lnTo>
                  <a:lnTo>
                    <a:pt x="1258374" y="584663"/>
                  </a:lnTo>
                  <a:lnTo>
                    <a:pt x="1253699" y="540903"/>
                  </a:lnTo>
                  <a:lnTo>
                    <a:pt x="1245974" y="497493"/>
                  </a:lnTo>
                  <a:lnTo>
                    <a:pt x="1235201" y="454607"/>
                  </a:lnTo>
                  <a:lnTo>
                    <a:pt x="1221378" y="412416"/>
                  </a:lnTo>
                  <a:lnTo>
                    <a:pt x="1204507" y="371094"/>
                  </a:lnTo>
                  <a:lnTo>
                    <a:pt x="1184588" y="330811"/>
                  </a:lnTo>
                  <a:lnTo>
                    <a:pt x="1161621" y="291741"/>
                  </a:lnTo>
                  <a:lnTo>
                    <a:pt x="1135606" y="254056"/>
                  </a:lnTo>
                  <a:lnTo>
                    <a:pt x="1106544" y="217929"/>
                  </a:lnTo>
                  <a:lnTo>
                    <a:pt x="1074435" y="183530"/>
                  </a:lnTo>
                  <a:lnTo>
                    <a:pt x="1039889" y="151581"/>
                  </a:lnTo>
                  <a:lnTo>
                    <a:pt x="1003629" y="122686"/>
                  </a:lnTo>
                  <a:lnTo>
                    <a:pt x="965827" y="96845"/>
                  </a:lnTo>
                  <a:lnTo>
                    <a:pt x="926655" y="74057"/>
                  </a:lnTo>
                  <a:lnTo>
                    <a:pt x="886285" y="54321"/>
                  </a:lnTo>
                  <a:lnTo>
                    <a:pt x="844890" y="37639"/>
                  </a:lnTo>
                  <a:lnTo>
                    <a:pt x="802641" y="24008"/>
                  </a:lnTo>
                  <a:lnTo>
                    <a:pt x="759711" y="13429"/>
                  </a:lnTo>
                  <a:lnTo>
                    <a:pt x="716272" y="5902"/>
                  </a:lnTo>
                  <a:lnTo>
                    <a:pt x="672496" y="1425"/>
                  </a:lnTo>
                  <a:lnTo>
                    <a:pt x="628554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3000755" y="1957181"/>
            <a:ext cx="1430655" cy="2519045"/>
            <a:chOff x="3000755" y="1957181"/>
            <a:chExt cx="1430655" cy="2519045"/>
          </a:xfrm>
        </p:grpSpPr>
        <p:sp>
          <p:nvSpPr>
            <p:cNvPr id="12" name="object 12"/>
            <p:cNvSpPr/>
            <p:nvPr/>
          </p:nvSpPr>
          <p:spPr>
            <a:xfrm>
              <a:off x="3468623" y="3980688"/>
              <a:ext cx="494030" cy="495300"/>
            </a:xfrm>
            <a:custGeom>
              <a:avLst/>
              <a:gdLst/>
              <a:ahLst/>
              <a:cxnLst/>
              <a:rect l="l" t="t" r="r" b="b"/>
              <a:pathLst>
                <a:path w="494029" h="495300">
                  <a:moveTo>
                    <a:pt x="246887" y="0"/>
                  </a:moveTo>
                  <a:lnTo>
                    <a:pt x="197118" y="5031"/>
                  </a:lnTo>
                  <a:lnTo>
                    <a:pt x="150768" y="19460"/>
                  </a:lnTo>
                  <a:lnTo>
                    <a:pt x="108830" y="42293"/>
                  </a:lnTo>
                  <a:lnTo>
                    <a:pt x="72294" y="72532"/>
                  </a:lnTo>
                  <a:lnTo>
                    <a:pt x="42152" y="109184"/>
                  </a:lnTo>
                  <a:lnTo>
                    <a:pt x="19395" y="151251"/>
                  </a:lnTo>
                  <a:lnTo>
                    <a:pt x="5014" y="197738"/>
                  </a:lnTo>
                  <a:lnTo>
                    <a:pt x="0" y="247650"/>
                  </a:lnTo>
                  <a:lnTo>
                    <a:pt x="5014" y="297561"/>
                  </a:lnTo>
                  <a:lnTo>
                    <a:pt x="19395" y="344048"/>
                  </a:lnTo>
                  <a:lnTo>
                    <a:pt x="42152" y="386115"/>
                  </a:lnTo>
                  <a:lnTo>
                    <a:pt x="72294" y="422767"/>
                  </a:lnTo>
                  <a:lnTo>
                    <a:pt x="108830" y="453006"/>
                  </a:lnTo>
                  <a:lnTo>
                    <a:pt x="150768" y="475839"/>
                  </a:lnTo>
                  <a:lnTo>
                    <a:pt x="197118" y="490268"/>
                  </a:lnTo>
                  <a:lnTo>
                    <a:pt x="246887" y="495300"/>
                  </a:lnTo>
                  <a:lnTo>
                    <a:pt x="296657" y="490268"/>
                  </a:lnTo>
                  <a:lnTo>
                    <a:pt x="343007" y="475839"/>
                  </a:lnTo>
                  <a:lnTo>
                    <a:pt x="384945" y="453006"/>
                  </a:lnTo>
                  <a:lnTo>
                    <a:pt x="421481" y="422767"/>
                  </a:lnTo>
                  <a:lnTo>
                    <a:pt x="451623" y="386115"/>
                  </a:lnTo>
                  <a:lnTo>
                    <a:pt x="474380" y="344048"/>
                  </a:lnTo>
                  <a:lnTo>
                    <a:pt x="488761" y="297561"/>
                  </a:lnTo>
                  <a:lnTo>
                    <a:pt x="493775" y="247650"/>
                  </a:lnTo>
                  <a:lnTo>
                    <a:pt x="488761" y="197738"/>
                  </a:lnTo>
                  <a:lnTo>
                    <a:pt x="474380" y="151251"/>
                  </a:lnTo>
                  <a:lnTo>
                    <a:pt x="451623" y="109184"/>
                  </a:lnTo>
                  <a:lnTo>
                    <a:pt x="421481" y="72532"/>
                  </a:lnTo>
                  <a:lnTo>
                    <a:pt x="384945" y="42293"/>
                  </a:lnTo>
                  <a:lnTo>
                    <a:pt x="343007" y="19460"/>
                  </a:lnTo>
                  <a:lnTo>
                    <a:pt x="296657" y="5031"/>
                  </a:lnTo>
                  <a:lnTo>
                    <a:pt x="246887" y="0"/>
                  </a:lnTo>
                  <a:close/>
                </a:path>
              </a:pathLst>
            </a:custGeom>
            <a:solidFill>
              <a:srgbClr val="647C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00755" y="3426015"/>
              <a:ext cx="1430273" cy="585914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3091291" y="1957181"/>
              <a:ext cx="1260475" cy="1521460"/>
            </a:xfrm>
            <a:custGeom>
              <a:avLst/>
              <a:gdLst/>
              <a:ahLst/>
              <a:cxnLst/>
              <a:rect l="l" t="t" r="r" b="b"/>
              <a:pathLst>
                <a:path w="1260475" h="1521460">
                  <a:moveTo>
                    <a:pt x="628602" y="0"/>
                  </a:moveTo>
                  <a:lnTo>
                    <a:pt x="584663" y="1624"/>
                  </a:lnTo>
                  <a:lnTo>
                    <a:pt x="540903" y="6299"/>
                  </a:lnTo>
                  <a:lnTo>
                    <a:pt x="497493" y="14023"/>
                  </a:lnTo>
                  <a:lnTo>
                    <a:pt x="454607" y="24797"/>
                  </a:lnTo>
                  <a:lnTo>
                    <a:pt x="412416" y="38619"/>
                  </a:lnTo>
                  <a:lnTo>
                    <a:pt x="371094" y="55491"/>
                  </a:lnTo>
                  <a:lnTo>
                    <a:pt x="330811" y="75410"/>
                  </a:lnTo>
                  <a:lnTo>
                    <a:pt x="291741" y="98377"/>
                  </a:lnTo>
                  <a:lnTo>
                    <a:pt x="254056" y="124392"/>
                  </a:lnTo>
                  <a:lnTo>
                    <a:pt x="217929" y="153454"/>
                  </a:lnTo>
                  <a:lnTo>
                    <a:pt x="183530" y="185562"/>
                  </a:lnTo>
                  <a:lnTo>
                    <a:pt x="151581" y="220093"/>
                  </a:lnTo>
                  <a:lnTo>
                    <a:pt x="122686" y="256340"/>
                  </a:lnTo>
                  <a:lnTo>
                    <a:pt x="96845" y="294132"/>
                  </a:lnTo>
                  <a:lnTo>
                    <a:pt x="74057" y="333297"/>
                  </a:lnTo>
                  <a:lnTo>
                    <a:pt x="54321" y="373661"/>
                  </a:lnTo>
                  <a:lnTo>
                    <a:pt x="37639" y="415053"/>
                  </a:lnTo>
                  <a:lnTo>
                    <a:pt x="24008" y="457300"/>
                  </a:lnTo>
                  <a:lnTo>
                    <a:pt x="13429" y="500230"/>
                  </a:lnTo>
                  <a:lnTo>
                    <a:pt x="5902" y="543671"/>
                  </a:lnTo>
                  <a:lnTo>
                    <a:pt x="1425" y="587451"/>
                  </a:lnTo>
                  <a:lnTo>
                    <a:pt x="0" y="631396"/>
                  </a:lnTo>
                  <a:lnTo>
                    <a:pt x="1624" y="675335"/>
                  </a:lnTo>
                  <a:lnTo>
                    <a:pt x="6299" y="719095"/>
                  </a:lnTo>
                  <a:lnTo>
                    <a:pt x="14023" y="762505"/>
                  </a:lnTo>
                  <a:lnTo>
                    <a:pt x="24797" y="805391"/>
                  </a:lnTo>
                  <a:lnTo>
                    <a:pt x="38619" y="847581"/>
                  </a:lnTo>
                  <a:lnTo>
                    <a:pt x="55491" y="888904"/>
                  </a:lnTo>
                  <a:lnTo>
                    <a:pt x="75410" y="929186"/>
                  </a:lnTo>
                  <a:lnTo>
                    <a:pt x="98377" y="968256"/>
                  </a:lnTo>
                  <a:lnTo>
                    <a:pt x="124392" y="1005941"/>
                  </a:lnTo>
                  <a:lnTo>
                    <a:pt x="153454" y="1042069"/>
                  </a:lnTo>
                  <a:lnTo>
                    <a:pt x="185562" y="1076467"/>
                  </a:lnTo>
                  <a:lnTo>
                    <a:pt x="631967" y="1520967"/>
                  </a:lnTo>
                  <a:lnTo>
                    <a:pt x="1076467" y="1074435"/>
                  </a:lnTo>
                  <a:lnTo>
                    <a:pt x="1108416" y="1039905"/>
                  </a:lnTo>
                  <a:lnTo>
                    <a:pt x="1137311" y="1003657"/>
                  </a:lnTo>
                  <a:lnTo>
                    <a:pt x="1163153" y="965865"/>
                  </a:lnTo>
                  <a:lnTo>
                    <a:pt x="1185941" y="926701"/>
                  </a:lnTo>
                  <a:lnTo>
                    <a:pt x="1205676" y="886337"/>
                  </a:lnTo>
                  <a:lnTo>
                    <a:pt x="1222359" y="844945"/>
                  </a:lnTo>
                  <a:lnTo>
                    <a:pt x="1235990" y="802698"/>
                  </a:lnTo>
                  <a:lnTo>
                    <a:pt x="1246569" y="759767"/>
                  </a:lnTo>
                  <a:lnTo>
                    <a:pt x="1254096" y="716326"/>
                  </a:lnTo>
                  <a:lnTo>
                    <a:pt x="1258573" y="672547"/>
                  </a:lnTo>
                  <a:lnTo>
                    <a:pt x="1259998" y="628602"/>
                  </a:lnTo>
                  <a:lnTo>
                    <a:pt x="1258374" y="584663"/>
                  </a:lnTo>
                  <a:lnTo>
                    <a:pt x="1253699" y="540903"/>
                  </a:lnTo>
                  <a:lnTo>
                    <a:pt x="1245974" y="497493"/>
                  </a:lnTo>
                  <a:lnTo>
                    <a:pt x="1235201" y="454607"/>
                  </a:lnTo>
                  <a:lnTo>
                    <a:pt x="1221378" y="412416"/>
                  </a:lnTo>
                  <a:lnTo>
                    <a:pt x="1204507" y="371094"/>
                  </a:lnTo>
                  <a:lnTo>
                    <a:pt x="1184588" y="330811"/>
                  </a:lnTo>
                  <a:lnTo>
                    <a:pt x="1161621" y="291741"/>
                  </a:lnTo>
                  <a:lnTo>
                    <a:pt x="1135606" y="254056"/>
                  </a:lnTo>
                  <a:lnTo>
                    <a:pt x="1106544" y="217929"/>
                  </a:lnTo>
                  <a:lnTo>
                    <a:pt x="1074435" y="183530"/>
                  </a:lnTo>
                  <a:lnTo>
                    <a:pt x="1039905" y="151581"/>
                  </a:lnTo>
                  <a:lnTo>
                    <a:pt x="1003657" y="122686"/>
                  </a:lnTo>
                  <a:lnTo>
                    <a:pt x="965865" y="96845"/>
                  </a:lnTo>
                  <a:lnTo>
                    <a:pt x="926701" y="74057"/>
                  </a:lnTo>
                  <a:lnTo>
                    <a:pt x="886337" y="54321"/>
                  </a:lnTo>
                  <a:lnTo>
                    <a:pt x="844945" y="37639"/>
                  </a:lnTo>
                  <a:lnTo>
                    <a:pt x="802698" y="24008"/>
                  </a:lnTo>
                  <a:lnTo>
                    <a:pt x="759767" y="13429"/>
                  </a:lnTo>
                  <a:lnTo>
                    <a:pt x="716326" y="5902"/>
                  </a:lnTo>
                  <a:lnTo>
                    <a:pt x="672547" y="1425"/>
                  </a:lnTo>
                  <a:lnTo>
                    <a:pt x="628602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743712" y="1969928"/>
            <a:ext cx="1431925" cy="2506345"/>
            <a:chOff x="743712" y="1969928"/>
            <a:chExt cx="1431925" cy="2506345"/>
          </a:xfrm>
        </p:grpSpPr>
        <p:sp>
          <p:nvSpPr>
            <p:cNvPr id="16" name="object 16"/>
            <p:cNvSpPr/>
            <p:nvPr/>
          </p:nvSpPr>
          <p:spPr>
            <a:xfrm>
              <a:off x="1217676" y="3980688"/>
              <a:ext cx="495300" cy="495300"/>
            </a:xfrm>
            <a:custGeom>
              <a:avLst/>
              <a:gdLst/>
              <a:ahLst/>
              <a:cxnLst/>
              <a:rect l="l" t="t" r="r" b="b"/>
              <a:pathLst>
                <a:path w="495300" h="495300">
                  <a:moveTo>
                    <a:pt x="247650" y="0"/>
                  </a:moveTo>
                  <a:lnTo>
                    <a:pt x="197738" y="5031"/>
                  </a:lnTo>
                  <a:lnTo>
                    <a:pt x="151251" y="19460"/>
                  </a:lnTo>
                  <a:lnTo>
                    <a:pt x="109184" y="42293"/>
                  </a:lnTo>
                  <a:lnTo>
                    <a:pt x="72532" y="72532"/>
                  </a:lnTo>
                  <a:lnTo>
                    <a:pt x="42293" y="109184"/>
                  </a:lnTo>
                  <a:lnTo>
                    <a:pt x="19460" y="151251"/>
                  </a:lnTo>
                  <a:lnTo>
                    <a:pt x="5031" y="197738"/>
                  </a:lnTo>
                  <a:lnTo>
                    <a:pt x="0" y="247650"/>
                  </a:lnTo>
                  <a:lnTo>
                    <a:pt x="5031" y="297561"/>
                  </a:lnTo>
                  <a:lnTo>
                    <a:pt x="19460" y="344048"/>
                  </a:lnTo>
                  <a:lnTo>
                    <a:pt x="42293" y="386115"/>
                  </a:lnTo>
                  <a:lnTo>
                    <a:pt x="72532" y="422767"/>
                  </a:lnTo>
                  <a:lnTo>
                    <a:pt x="109184" y="453006"/>
                  </a:lnTo>
                  <a:lnTo>
                    <a:pt x="151251" y="475839"/>
                  </a:lnTo>
                  <a:lnTo>
                    <a:pt x="197738" y="490268"/>
                  </a:lnTo>
                  <a:lnTo>
                    <a:pt x="247650" y="495300"/>
                  </a:lnTo>
                  <a:lnTo>
                    <a:pt x="297561" y="490268"/>
                  </a:lnTo>
                  <a:lnTo>
                    <a:pt x="344048" y="475839"/>
                  </a:lnTo>
                  <a:lnTo>
                    <a:pt x="386115" y="453006"/>
                  </a:lnTo>
                  <a:lnTo>
                    <a:pt x="422767" y="422767"/>
                  </a:lnTo>
                  <a:lnTo>
                    <a:pt x="453006" y="386115"/>
                  </a:lnTo>
                  <a:lnTo>
                    <a:pt x="475839" y="344048"/>
                  </a:lnTo>
                  <a:lnTo>
                    <a:pt x="490268" y="297561"/>
                  </a:lnTo>
                  <a:lnTo>
                    <a:pt x="495300" y="247650"/>
                  </a:lnTo>
                  <a:lnTo>
                    <a:pt x="490268" y="197738"/>
                  </a:lnTo>
                  <a:lnTo>
                    <a:pt x="475839" y="151251"/>
                  </a:lnTo>
                  <a:lnTo>
                    <a:pt x="453006" y="109184"/>
                  </a:lnTo>
                  <a:lnTo>
                    <a:pt x="422767" y="72532"/>
                  </a:lnTo>
                  <a:lnTo>
                    <a:pt x="386115" y="42293"/>
                  </a:lnTo>
                  <a:lnTo>
                    <a:pt x="344048" y="19460"/>
                  </a:lnTo>
                  <a:lnTo>
                    <a:pt x="297561" y="5031"/>
                  </a:lnTo>
                  <a:lnTo>
                    <a:pt x="247650" y="0"/>
                  </a:lnTo>
                  <a:close/>
                </a:path>
              </a:pathLst>
            </a:custGeom>
            <a:solidFill>
              <a:srgbClr val="647C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43712" y="3438207"/>
              <a:ext cx="1431798" cy="585914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835374" y="1969928"/>
              <a:ext cx="1260475" cy="1521460"/>
            </a:xfrm>
            <a:custGeom>
              <a:avLst/>
              <a:gdLst/>
              <a:ahLst/>
              <a:cxnLst/>
              <a:rect l="l" t="t" r="r" b="b"/>
              <a:pathLst>
                <a:path w="1260475" h="1521460">
                  <a:moveTo>
                    <a:pt x="628546" y="0"/>
                  </a:moveTo>
                  <a:lnTo>
                    <a:pt x="584609" y="1628"/>
                  </a:lnTo>
                  <a:lnTo>
                    <a:pt x="540851" y="6306"/>
                  </a:lnTo>
                  <a:lnTo>
                    <a:pt x="497445" y="14032"/>
                  </a:lnTo>
                  <a:lnTo>
                    <a:pt x="454562" y="24806"/>
                  </a:lnTo>
                  <a:lnTo>
                    <a:pt x="412375" y="38627"/>
                  </a:lnTo>
                  <a:lnTo>
                    <a:pt x="371056" y="55495"/>
                  </a:lnTo>
                  <a:lnTo>
                    <a:pt x="330777" y="75409"/>
                  </a:lnTo>
                  <a:lnTo>
                    <a:pt x="291711" y="98368"/>
                  </a:lnTo>
                  <a:lnTo>
                    <a:pt x="254029" y="124373"/>
                  </a:lnTo>
                  <a:lnTo>
                    <a:pt x="217904" y="153422"/>
                  </a:lnTo>
                  <a:lnTo>
                    <a:pt x="183508" y="185515"/>
                  </a:lnTo>
                  <a:lnTo>
                    <a:pt x="151563" y="220062"/>
                  </a:lnTo>
                  <a:lnTo>
                    <a:pt x="122671" y="256324"/>
                  </a:lnTo>
                  <a:lnTo>
                    <a:pt x="96832" y="294130"/>
                  </a:lnTo>
                  <a:lnTo>
                    <a:pt x="74047" y="333306"/>
                  </a:lnTo>
                  <a:lnTo>
                    <a:pt x="54314" y="373682"/>
                  </a:lnTo>
                  <a:lnTo>
                    <a:pt x="37633" y="415083"/>
                  </a:lnTo>
                  <a:lnTo>
                    <a:pt x="24004" y="457339"/>
                  </a:lnTo>
                  <a:lnTo>
                    <a:pt x="13427" y="500277"/>
                  </a:lnTo>
                  <a:lnTo>
                    <a:pt x="5901" y="543724"/>
                  </a:lnTo>
                  <a:lnTo>
                    <a:pt x="1425" y="587509"/>
                  </a:lnTo>
                  <a:lnTo>
                    <a:pt x="0" y="631459"/>
                  </a:lnTo>
                  <a:lnTo>
                    <a:pt x="1624" y="675402"/>
                  </a:lnTo>
                  <a:lnTo>
                    <a:pt x="6298" y="719166"/>
                  </a:lnTo>
                  <a:lnTo>
                    <a:pt x="14021" y="762578"/>
                  </a:lnTo>
                  <a:lnTo>
                    <a:pt x="24793" y="805466"/>
                  </a:lnTo>
                  <a:lnTo>
                    <a:pt x="38613" y="847658"/>
                  </a:lnTo>
                  <a:lnTo>
                    <a:pt x="55481" y="888982"/>
                  </a:lnTo>
                  <a:lnTo>
                    <a:pt x="75397" y="929265"/>
                  </a:lnTo>
                  <a:lnTo>
                    <a:pt x="98360" y="968335"/>
                  </a:lnTo>
                  <a:lnTo>
                    <a:pt x="124369" y="1006021"/>
                  </a:lnTo>
                  <a:lnTo>
                    <a:pt x="153425" y="1042148"/>
                  </a:lnTo>
                  <a:lnTo>
                    <a:pt x="185527" y="1076547"/>
                  </a:lnTo>
                  <a:lnTo>
                    <a:pt x="631983" y="1520920"/>
                  </a:lnTo>
                  <a:lnTo>
                    <a:pt x="1076483" y="1074515"/>
                  </a:lnTo>
                  <a:lnTo>
                    <a:pt x="1108432" y="1039968"/>
                  </a:lnTo>
                  <a:lnTo>
                    <a:pt x="1137327" y="1003705"/>
                  </a:lnTo>
                  <a:lnTo>
                    <a:pt x="1163169" y="965900"/>
                  </a:lnTo>
                  <a:lnTo>
                    <a:pt x="1185957" y="926723"/>
                  </a:lnTo>
                  <a:lnTo>
                    <a:pt x="1205692" y="886348"/>
                  </a:lnTo>
                  <a:lnTo>
                    <a:pt x="1222375" y="844946"/>
                  </a:lnTo>
                  <a:lnTo>
                    <a:pt x="1236006" y="802690"/>
                  </a:lnTo>
                  <a:lnTo>
                    <a:pt x="1246585" y="759752"/>
                  </a:lnTo>
                  <a:lnTo>
                    <a:pt x="1254112" y="716305"/>
                  </a:lnTo>
                  <a:lnTo>
                    <a:pt x="1258588" y="672520"/>
                  </a:lnTo>
                  <a:lnTo>
                    <a:pt x="1260014" y="628570"/>
                  </a:lnTo>
                  <a:lnTo>
                    <a:pt x="1258389" y="584627"/>
                  </a:lnTo>
                  <a:lnTo>
                    <a:pt x="1253715" y="540864"/>
                  </a:lnTo>
                  <a:lnTo>
                    <a:pt x="1245990" y="497452"/>
                  </a:lnTo>
                  <a:lnTo>
                    <a:pt x="1235217" y="454563"/>
                  </a:lnTo>
                  <a:lnTo>
                    <a:pt x="1221394" y="412371"/>
                  </a:lnTo>
                  <a:lnTo>
                    <a:pt x="1204523" y="371048"/>
                  </a:lnTo>
                  <a:lnTo>
                    <a:pt x="1184604" y="330764"/>
                  </a:lnTo>
                  <a:lnTo>
                    <a:pt x="1161636" y="291694"/>
                  </a:lnTo>
                  <a:lnTo>
                    <a:pt x="1135622" y="254009"/>
                  </a:lnTo>
                  <a:lnTo>
                    <a:pt x="1106560" y="217881"/>
                  </a:lnTo>
                  <a:lnTo>
                    <a:pt x="1074451" y="183483"/>
                  </a:lnTo>
                  <a:lnTo>
                    <a:pt x="1039905" y="151535"/>
                  </a:lnTo>
                  <a:lnTo>
                    <a:pt x="1003644" y="122642"/>
                  </a:lnTo>
                  <a:lnTo>
                    <a:pt x="965840" y="96803"/>
                  </a:lnTo>
                  <a:lnTo>
                    <a:pt x="926666" y="74019"/>
                  </a:lnTo>
                  <a:lnTo>
                    <a:pt x="886294" y="54289"/>
                  </a:lnTo>
                  <a:lnTo>
                    <a:pt x="844897" y="37612"/>
                  </a:lnTo>
                  <a:lnTo>
                    <a:pt x="802645" y="23987"/>
                  </a:lnTo>
                  <a:lnTo>
                    <a:pt x="759712" y="13413"/>
                  </a:lnTo>
                  <a:lnTo>
                    <a:pt x="716270" y="5892"/>
                  </a:lnTo>
                  <a:lnTo>
                    <a:pt x="672491" y="1420"/>
                  </a:lnTo>
                  <a:lnTo>
                    <a:pt x="628546" y="0"/>
                  </a:lnTo>
                  <a:close/>
                </a:path>
              </a:pathLst>
            </a:custGeom>
            <a:solidFill>
              <a:srgbClr val="4453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831596" y="2368423"/>
            <a:ext cx="1275715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Администрация</a:t>
            </a:r>
            <a:endParaRPr sz="1400">
              <a:latin typeface="Calibri"/>
              <a:cs typeface="Calibri"/>
            </a:endParaRPr>
          </a:p>
          <a:p>
            <a:pPr marL="47625" algn="ctr">
              <a:lnSpc>
                <a:spcPct val="100000"/>
              </a:lnSpc>
            </a:pP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школы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435600" y="2237994"/>
            <a:ext cx="108458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27940" algn="ctr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FFFFFF"/>
                </a:solidFill>
                <a:latin typeface="Calibri"/>
                <a:cs typeface="Calibri"/>
              </a:rPr>
              <a:t>Штаб</a:t>
            </a:r>
            <a:endParaRPr sz="12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200" b="1" spc="-5" dirty="0">
                <a:solidFill>
                  <a:srgbClr val="FFFFFF"/>
                </a:solidFill>
                <a:latin typeface="Calibri"/>
                <a:cs typeface="Calibri"/>
              </a:rPr>
              <a:t>воспитательной</a:t>
            </a:r>
            <a:endParaRPr sz="12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200" b="1" spc="-5" dirty="0">
                <a:solidFill>
                  <a:srgbClr val="FFFFFF"/>
                </a:solidFill>
                <a:latin typeface="Calibri"/>
                <a:cs typeface="Calibri"/>
              </a:rPr>
              <a:t>работы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665846" y="2263521"/>
            <a:ext cx="108966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44450" algn="ctr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Совет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родителей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330955" y="2352801"/>
            <a:ext cx="803910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5-11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кла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сы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23" name="object 2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284732" y="4047744"/>
            <a:ext cx="361188" cy="359663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541776" y="4059935"/>
            <a:ext cx="359663" cy="359663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785103" y="4059935"/>
            <a:ext cx="359663" cy="359663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8040623" y="4047744"/>
            <a:ext cx="361188" cy="35966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14117" y="267380"/>
            <a:ext cx="4999355" cy="66802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4200" b="1" u="heavy" spc="-440" dirty="0">
                <a:uFill>
                  <a:solidFill>
                    <a:srgbClr val="44536A"/>
                  </a:solidFill>
                </a:uFill>
                <a:latin typeface="Verdana"/>
                <a:cs typeface="Verdana"/>
              </a:rPr>
              <a:t>Об</a:t>
            </a:r>
            <a:r>
              <a:rPr sz="4200" b="1" u="heavy" spc="-580" dirty="0">
                <a:uFill>
                  <a:solidFill>
                    <a:srgbClr val="44536A"/>
                  </a:solidFill>
                </a:uFill>
                <a:latin typeface="Verdana"/>
                <a:cs typeface="Verdana"/>
              </a:rPr>
              <a:t>щ</a:t>
            </a:r>
            <a:r>
              <a:rPr sz="4200" b="1" u="heavy" spc="-430" dirty="0">
                <a:uFill>
                  <a:solidFill>
                    <a:srgbClr val="44536A"/>
                  </a:solidFill>
                </a:uFill>
                <a:latin typeface="Verdana"/>
                <a:cs typeface="Verdana"/>
              </a:rPr>
              <a:t>и</a:t>
            </a:r>
            <a:r>
              <a:rPr sz="4200" b="1" u="heavy" spc="-415" dirty="0">
                <a:uFill>
                  <a:solidFill>
                    <a:srgbClr val="44536A"/>
                  </a:solidFill>
                </a:uFill>
                <a:latin typeface="Verdana"/>
                <a:cs typeface="Verdana"/>
              </a:rPr>
              <a:t>е</a:t>
            </a:r>
            <a:r>
              <a:rPr sz="4200" b="1" u="heavy" spc="-240" dirty="0">
                <a:uFill>
                  <a:solidFill>
                    <a:srgbClr val="44536A"/>
                  </a:solidFill>
                </a:uFill>
                <a:latin typeface="Verdana"/>
                <a:cs typeface="Verdana"/>
              </a:rPr>
              <a:t> </a:t>
            </a:r>
            <a:r>
              <a:rPr sz="4200" b="1" u="heavy" spc="-450" dirty="0">
                <a:uFill>
                  <a:solidFill>
                    <a:srgbClr val="44536A"/>
                  </a:solidFill>
                </a:uFill>
                <a:latin typeface="Verdana"/>
                <a:cs typeface="Verdana"/>
              </a:rPr>
              <a:t>положения</a:t>
            </a:r>
            <a:endParaRPr sz="42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42315" y="1250137"/>
            <a:ext cx="8224520" cy="47326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300" indent="-228600">
              <a:lnSpc>
                <a:spcPts val="2245"/>
              </a:lnSpc>
              <a:spcBef>
                <a:spcPts val="95"/>
              </a:spcBef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2200" spc="-5" dirty="0">
                <a:latin typeface="Calibri"/>
                <a:cs typeface="Calibri"/>
              </a:rPr>
              <a:t>Совет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формируется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на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выборной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основе </a:t>
            </a:r>
            <a:r>
              <a:rPr sz="2200" spc="-10" dirty="0">
                <a:latin typeface="Calibri"/>
                <a:cs typeface="Calibri"/>
              </a:rPr>
              <a:t>сроком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на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один</a:t>
            </a:r>
            <a:r>
              <a:rPr sz="2200" spc="-5" dirty="0">
                <a:latin typeface="Calibri"/>
                <a:cs typeface="Calibri"/>
              </a:rPr>
              <a:t> учебный</a:t>
            </a:r>
            <a:endParaRPr sz="2200">
              <a:latin typeface="Calibri"/>
              <a:cs typeface="Calibri"/>
            </a:endParaRPr>
          </a:p>
          <a:p>
            <a:pPr marL="240665">
              <a:lnSpc>
                <a:spcPts val="2245"/>
              </a:lnSpc>
            </a:pPr>
            <a:r>
              <a:rPr sz="2200" spc="-30" dirty="0">
                <a:latin typeface="Calibri"/>
                <a:cs typeface="Calibri"/>
              </a:rPr>
              <a:t>год.</a:t>
            </a:r>
            <a:endParaRPr sz="2200">
              <a:latin typeface="Calibri"/>
              <a:cs typeface="Calibri"/>
            </a:endParaRPr>
          </a:p>
          <a:p>
            <a:pPr marL="241300" indent="-228600">
              <a:lnSpc>
                <a:spcPts val="2245"/>
              </a:lnSpc>
              <a:spcBef>
                <a:spcPts val="204"/>
              </a:spcBef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2200" spc="-5" dirty="0">
                <a:latin typeface="Calibri"/>
                <a:cs typeface="Calibri"/>
              </a:rPr>
              <a:t>Состав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Совета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формируется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из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представителей</a:t>
            </a:r>
            <a:r>
              <a:rPr sz="2200" spc="3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учащихся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8-11</a:t>
            </a:r>
            <a:endParaRPr sz="2200">
              <a:latin typeface="Calibri"/>
              <a:cs typeface="Calibri"/>
            </a:endParaRPr>
          </a:p>
          <a:p>
            <a:pPr marL="240665" marR="41910" algn="just">
              <a:lnSpc>
                <a:spcPct val="70000"/>
              </a:lnSpc>
              <a:spcBef>
                <a:spcPts val="395"/>
              </a:spcBef>
            </a:pPr>
            <a:r>
              <a:rPr sz="2200" spc="-5" dirty="0">
                <a:latin typeface="Calibri"/>
                <a:cs typeface="Calibri"/>
              </a:rPr>
              <a:t>классов </a:t>
            </a:r>
            <a:r>
              <a:rPr sz="2200" spc="-10" dirty="0">
                <a:latin typeface="Calibri"/>
                <a:cs typeface="Calibri"/>
              </a:rPr>
              <a:t>(по </a:t>
            </a:r>
            <a:r>
              <a:rPr sz="2200" spc="-15" dirty="0">
                <a:latin typeface="Calibri"/>
                <a:cs typeface="Calibri"/>
              </a:rPr>
              <a:t>одному представителю </a:t>
            </a:r>
            <a:r>
              <a:rPr sz="2200" spc="-5" dirty="0">
                <a:latin typeface="Calibri"/>
                <a:cs typeface="Calibri"/>
              </a:rPr>
              <a:t>от класса), </a:t>
            </a:r>
            <a:r>
              <a:rPr sz="2200" spc="-10" dirty="0">
                <a:latin typeface="Calibri"/>
                <a:cs typeface="Calibri"/>
              </a:rPr>
              <a:t>достигших </a:t>
            </a:r>
            <a:r>
              <a:rPr sz="2200" spc="-5" dirty="0">
                <a:latin typeface="Calibri"/>
                <a:cs typeface="Calibri"/>
              </a:rPr>
              <a:t>возраста </a:t>
            </a:r>
            <a:r>
              <a:rPr sz="2200" spc="-484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14 </a:t>
            </a:r>
            <a:r>
              <a:rPr sz="2200" spc="-10" dirty="0">
                <a:latin typeface="Calibri"/>
                <a:cs typeface="Calibri"/>
              </a:rPr>
              <a:t>лет: </a:t>
            </a:r>
            <a:r>
              <a:rPr sz="2200" spc="-25" dirty="0">
                <a:latin typeface="Calibri"/>
                <a:cs typeface="Calibri"/>
              </a:rPr>
              <a:t>ежегодно </a:t>
            </a:r>
            <a:r>
              <a:rPr sz="2200" spc="-10" dirty="0">
                <a:latin typeface="Calibri"/>
                <a:cs typeface="Calibri"/>
              </a:rPr>
              <a:t>избираемых </a:t>
            </a:r>
            <a:r>
              <a:rPr sz="2200" spc="-5" dirty="0">
                <a:latin typeface="Calibri"/>
                <a:cs typeface="Calibri"/>
              </a:rPr>
              <a:t>на </a:t>
            </a:r>
            <a:r>
              <a:rPr sz="2200" spc="-10" dirty="0">
                <a:latin typeface="Calibri"/>
                <a:cs typeface="Calibri"/>
              </a:rPr>
              <a:t>классных </a:t>
            </a:r>
            <a:r>
              <a:rPr sz="2200" spc="-5" dirty="0">
                <a:latin typeface="Calibri"/>
                <a:cs typeface="Calibri"/>
              </a:rPr>
              <a:t>ученических </a:t>
            </a:r>
            <a:r>
              <a:rPr sz="2200" spc="-10" dirty="0">
                <a:latin typeface="Calibri"/>
                <a:cs typeface="Calibri"/>
              </a:rPr>
              <a:t>собраниях </a:t>
            </a:r>
            <a:r>
              <a:rPr sz="2200" spc="-484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в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начале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учебного</a:t>
            </a:r>
            <a:r>
              <a:rPr sz="2200" spc="35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года,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путём</a:t>
            </a:r>
            <a:r>
              <a:rPr sz="2200" spc="3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открытого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голосования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простым</a:t>
            </a:r>
            <a:endParaRPr sz="2200">
              <a:latin typeface="Calibri"/>
              <a:cs typeface="Calibri"/>
            </a:endParaRPr>
          </a:p>
          <a:p>
            <a:pPr marL="240665" marR="210820" algn="just">
              <a:lnSpc>
                <a:spcPct val="70000"/>
              </a:lnSpc>
              <a:spcBef>
                <a:spcPts val="5"/>
              </a:spcBef>
            </a:pPr>
            <a:r>
              <a:rPr sz="2200" spc="-10" dirty="0">
                <a:latin typeface="Calibri"/>
                <a:cs typeface="Calibri"/>
              </a:rPr>
              <a:t>большинством </a:t>
            </a:r>
            <a:r>
              <a:rPr sz="2200" spc="-15" dirty="0">
                <a:latin typeface="Calibri"/>
                <a:cs typeface="Calibri"/>
              </a:rPr>
              <a:t>голосов. </a:t>
            </a:r>
            <a:r>
              <a:rPr sz="2200" spc="-10" dirty="0">
                <a:latin typeface="Calibri"/>
                <a:cs typeface="Calibri"/>
              </a:rPr>
              <a:t>Избранные </a:t>
            </a:r>
            <a:r>
              <a:rPr sz="2200" spc="-5" dirty="0">
                <a:latin typeface="Calibri"/>
                <a:cs typeface="Calibri"/>
              </a:rPr>
              <a:t>учащиеся участвуют в </a:t>
            </a:r>
            <a:r>
              <a:rPr sz="2200" spc="-15" dirty="0">
                <a:latin typeface="Calibri"/>
                <a:cs typeface="Calibri"/>
              </a:rPr>
              <a:t>работе </a:t>
            </a:r>
            <a:r>
              <a:rPr sz="2200" spc="-484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Совета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с правом </a:t>
            </a:r>
            <a:r>
              <a:rPr sz="2200" spc="-15" dirty="0">
                <a:latin typeface="Calibri"/>
                <a:cs typeface="Calibri"/>
              </a:rPr>
              <a:t>решающего</a:t>
            </a:r>
            <a:r>
              <a:rPr sz="2200" spc="3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голоса.</a:t>
            </a:r>
            <a:endParaRPr sz="2200">
              <a:latin typeface="Calibri"/>
              <a:cs typeface="Calibri"/>
            </a:endParaRPr>
          </a:p>
          <a:p>
            <a:pPr marL="241300" indent="-228600" algn="just">
              <a:lnSpc>
                <a:spcPts val="2245"/>
              </a:lnSpc>
              <a:spcBef>
                <a:spcPts val="204"/>
              </a:spcBef>
              <a:buFont typeface="Arial MT"/>
              <a:buChar char="•"/>
              <a:tabLst>
                <a:tab pos="241300" algn="l"/>
              </a:tabLst>
            </a:pPr>
            <a:r>
              <a:rPr sz="2200" spc="-5" dirty="0">
                <a:latin typeface="Calibri"/>
                <a:cs typeface="Calibri"/>
              </a:rPr>
              <a:t>В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работе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Совета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с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правом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совещательного</a:t>
            </a:r>
            <a:r>
              <a:rPr sz="2200" spc="4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голоса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также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участвуют</a:t>
            </a:r>
            <a:endParaRPr sz="2200">
              <a:latin typeface="Calibri"/>
              <a:cs typeface="Calibri"/>
            </a:endParaRPr>
          </a:p>
          <a:p>
            <a:pPr marL="240665" marR="643255">
              <a:lnSpc>
                <a:spcPct val="70000"/>
              </a:lnSpc>
              <a:spcBef>
                <a:spcPts val="395"/>
              </a:spcBef>
            </a:pPr>
            <a:r>
              <a:rPr sz="2200" spc="-5" dirty="0">
                <a:latin typeface="Calibri"/>
                <a:cs typeface="Calibri"/>
              </a:rPr>
              <a:t>учащиеся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5-7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классов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(по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одному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представителю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от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класса), 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ежегодно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избираемых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на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классных ученических</a:t>
            </a:r>
            <a:r>
              <a:rPr sz="2200" spc="3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собраниях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в 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начале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учебного</a:t>
            </a:r>
            <a:r>
              <a:rPr sz="2200" spc="50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года,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путём</a:t>
            </a:r>
            <a:r>
              <a:rPr sz="2200" spc="4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открытого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голосования</a:t>
            </a:r>
            <a:r>
              <a:rPr sz="2200" spc="-5" dirty="0">
                <a:latin typeface="Calibri"/>
                <a:cs typeface="Calibri"/>
              </a:rPr>
              <a:t> простым </a:t>
            </a:r>
            <a:r>
              <a:rPr sz="2200" spc="-48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большинством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голосов.</a:t>
            </a:r>
            <a:endParaRPr sz="2200">
              <a:latin typeface="Calibri"/>
              <a:cs typeface="Calibri"/>
            </a:endParaRPr>
          </a:p>
          <a:p>
            <a:pPr marL="241300" indent="-228600">
              <a:lnSpc>
                <a:spcPts val="2245"/>
              </a:lnSpc>
              <a:spcBef>
                <a:spcPts val="215"/>
              </a:spcBef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2200" spc="-5" dirty="0">
                <a:latin typeface="Calibri"/>
                <a:cs typeface="Calibri"/>
              </a:rPr>
              <a:t>Член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Совета по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собственному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желанию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или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по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инициативе класса,</a:t>
            </a:r>
            <a:endParaRPr sz="2200">
              <a:latin typeface="Calibri"/>
              <a:cs typeface="Calibri"/>
            </a:endParaRPr>
          </a:p>
          <a:p>
            <a:pPr marL="240665">
              <a:lnSpc>
                <a:spcPts val="1850"/>
              </a:lnSpc>
            </a:pPr>
            <a:r>
              <a:rPr sz="2200" spc="-5" dirty="0">
                <a:latin typeface="Calibri"/>
                <a:cs typeface="Calibri"/>
              </a:rPr>
              <a:t>по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причине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недобросовестного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отношения к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исполнению</a:t>
            </a:r>
            <a:endParaRPr sz="2200">
              <a:latin typeface="Calibri"/>
              <a:cs typeface="Calibri"/>
            </a:endParaRPr>
          </a:p>
          <a:p>
            <a:pPr marL="240665" marR="29845">
              <a:lnSpc>
                <a:spcPct val="70000"/>
              </a:lnSpc>
              <a:spcBef>
                <a:spcPts val="395"/>
              </a:spcBef>
            </a:pPr>
            <a:r>
              <a:rPr sz="2200" spc="-5" dirty="0">
                <a:latin typeface="Calibri"/>
                <a:cs typeface="Calibri"/>
              </a:rPr>
              <a:t>обязанностей,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или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при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выбытии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из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школы,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может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досрочно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выйти </a:t>
            </a:r>
            <a:r>
              <a:rPr sz="2200" spc="-484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из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его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состава.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В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таком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случае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в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состав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Совета </a:t>
            </a:r>
            <a:r>
              <a:rPr sz="2200" spc="-10" dirty="0">
                <a:latin typeface="Calibri"/>
                <a:cs typeface="Calibri"/>
              </a:rPr>
              <a:t>автоматически 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включается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вновь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избранный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представитель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от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учащихся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класса.</a:t>
            </a:r>
            <a:endParaRPr sz="2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22019" y="770219"/>
            <a:ext cx="5332095" cy="97916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ts val="3740"/>
              </a:lnSpc>
              <a:spcBef>
                <a:spcPts val="125"/>
              </a:spcBef>
            </a:pPr>
            <a:r>
              <a:rPr sz="3350" b="1" spc="-385" dirty="0">
                <a:latin typeface="Verdana"/>
                <a:cs typeface="Verdana"/>
              </a:rPr>
              <a:t>ПРАВ</a:t>
            </a:r>
            <a:r>
              <a:rPr sz="3350" b="1" spc="-375" dirty="0">
                <a:latin typeface="Verdana"/>
                <a:cs typeface="Verdana"/>
              </a:rPr>
              <a:t>А</a:t>
            </a:r>
            <a:r>
              <a:rPr sz="3350" b="1" spc="-229" dirty="0">
                <a:latin typeface="Verdana"/>
                <a:cs typeface="Verdana"/>
              </a:rPr>
              <a:t> </a:t>
            </a:r>
            <a:r>
              <a:rPr sz="3350" b="1" spc="-360" dirty="0">
                <a:latin typeface="Verdana"/>
                <a:cs typeface="Verdana"/>
              </a:rPr>
              <a:t>И</a:t>
            </a:r>
            <a:r>
              <a:rPr sz="3350" b="1" spc="-204" dirty="0">
                <a:latin typeface="Verdana"/>
                <a:cs typeface="Verdana"/>
              </a:rPr>
              <a:t> </a:t>
            </a:r>
            <a:r>
              <a:rPr sz="3350" b="1" spc="-370" dirty="0">
                <a:latin typeface="Verdana"/>
                <a:cs typeface="Verdana"/>
              </a:rPr>
              <a:t>ОБЯЗАНН</a:t>
            </a:r>
            <a:r>
              <a:rPr sz="3350" b="1" spc="-385" dirty="0">
                <a:latin typeface="Verdana"/>
                <a:cs typeface="Verdana"/>
              </a:rPr>
              <a:t>О</a:t>
            </a:r>
            <a:r>
              <a:rPr sz="3350" b="1" spc="-330" dirty="0">
                <a:latin typeface="Verdana"/>
                <a:cs typeface="Verdana"/>
              </a:rPr>
              <a:t>СТИ</a:t>
            </a:r>
            <a:endParaRPr sz="3350">
              <a:latin typeface="Verdana"/>
              <a:cs typeface="Verdana"/>
            </a:endParaRPr>
          </a:p>
          <a:p>
            <a:pPr marL="12700">
              <a:lnSpc>
                <a:spcPts val="3740"/>
              </a:lnSpc>
            </a:pPr>
            <a:r>
              <a:rPr sz="3350" b="1" spc="-315" dirty="0">
                <a:latin typeface="Verdana"/>
                <a:cs typeface="Verdana"/>
              </a:rPr>
              <a:t>членов</a:t>
            </a:r>
            <a:r>
              <a:rPr sz="3350" b="1" spc="-229" dirty="0">
                <a:latin typeface="Verdana"/>
                <a:cs typeface="Verdana"/>
              </a:rPr>
              <a:t> </a:t>
            </a:r>
            <a:r>
              <a:rPr sz="3350" b="1" spc="-285" dirty="0">
                <a:latin typeface="Verdana"/>
                <a:cs typeface="Verdana"/>
              </a:rPr>
              <a:t>Совета</a:t>
            </a:r>
            <a:r>
              <a:rPr sz="3350" b="1" spc="-220" dirty="0">
                <a:latin typeface="Verdana"/>
                <a:cs typeface="Verdana"/>
              </a:rPr>
              <a:t> </a:t>
            </a:r>
            <a:r>
              <a:rPr sz="3350" b="1" spc="-305" dirty="0">
                <a:latin typeface="Verdana"/>
                <a:cs typeface="Verdana"/>
              </a:rPr>
              <a:t>уча</a:t>
            </a:r>
            <a:r>
              <a:rPr sz="3350" b="1" spc="-470" dirty="0">
                <a:latin typeface="Verdana"/>
                <a:cs typeface="Verdana"/>
              </a:rPr>
              <a:t>щ</a:t>
            </a:r>
            <a:r>
              <a:rPr sz="3350" b="1" spc="-315" dirty="0">
                <a:latin typeface="Verdana"/>
                <a:cs typeface="Verdana"/>
              </a:rPr>
              <a:t>ихся</a:t>
            </a:r>
            <a:endParaRPr sz="335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22019" y="2385781"/>
            <a:ext cx="7189470" cy="3098165"/>
          </a:xfrm>
          <a:prstGeom prst="rect">
            <a:avLst/>
          </a:prstGeom>
        </p:spPr>
        <p:txBody>
          <a:bodyPr vert="horz" wrap="square" lIns="0" tIns="565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45"/>
              </a:spcBef>
            </a:pPr>
            <a:r>
              <a:rPr sz="1450" u="sng" spc="-35" dirty="0">
                <a:solidFill>
                  <a:srgbClr val="944F71"/>
                </a:solidFill>
                <a:uFill>
                  <a:solidFill>
                    <a:srgbClr val="944F71"/>
                  </a:solidFill>
                </a:uFill>
                <a:latin typeface="Tahoma"/>
                <a:cs typeface="Tahoma"/>
              </a:rPr>
              <a:t>П</a:t>
            </a:r>
            <a:r>
              <a:rPr sz="1450" u="sng" spc="-30" dirty="0">
                <a:solidFill>
                  <a:srgbClr val="944F71"/>
                </a:solidFill>
                <a:uFill>
                  <a:solidFill>
                    <a:srgbClr val="944F71"/>
                  </a:solidFill>
                </a:uFill>
                <a:latin typeface="Tahoma"/>
                <a:cs typeface="Tahoma"/>
              </a:rPr>
              <a:t> Р</a:t>
            </a:r>
            <a:r>
              <a:rPr sz="1450" u="sng" spc="-35" dirty="0">
                <a:solidFill>
                  <a:srgbClr val="944F71"/>
                </a:solidFill>
                <a:uFill>
                  <a:solidFill>
                    <a:srgbClr val="944F71"/>
                  </a:solidFill>
                </a:uFill>
                <a:latin typeface="Tahoma"/>
                <a:cs typeface="Tahoma"/>
              </a:rPr>
              <a:t> </a:t>
            </a:r>
            <a:r>
              <a:rPr sz="1450" u="sng" spc="-30" dirty="0">
                <a:solidFill>
                  <a:srgbClr val="944F71"/>
                </a:solidFill>
                <a:uFill>
                  <a:solidFill>
                    <a:srgbClr val="944F71"/>
                  </a:solidFill>
                </a:uFill>
                <a:latin typeface="Tahoma"/>
                <a:cs typeface="Tahoma"/>
              </a:rPr>
              <a:t>А</a:t>
            </a:r>
            <a:r>
              <a:rPr sz="1450" u="sng" spc="-35" dirty="0">
                <a:solidFill>
                  <a:srgbClr val="944F71"/>
                </a:solidFill>
                <a:uFill>
                  <a:solidFill>
                    <a:srgbClr val="944F71"/>
                  </a:solidFill>
                </a:uFill>
                <a:latin typeface="Tahoma"/>
                <a:cs typeface="Tahoma"/>
              </a:rPr>
              <a:t> </a:t>
            </a:r>
            <a:r>
              <a:rPr sz="1450" u="sng" spc="-30" dirty="0">
                <a:solidFill>
                  <a:srgbClr val="944F71"/>
                </a:solidFill>
                <a:uFill>
                  <a:solidFill>
                    <a:srgbClr val="944F71"/>
                  </a:solidFill>
                </a:uFill>
                <a:latin typeface="Tahoma"/>
                <a:cs typeface="Tahoma"/>
              </a:rPr>
              <a:t>В</a:t>
            </a:r>
            <a:r>
              <a:rPr sz="1450" u="sng" spc="-40" dirty="0">
                <a:solidFill>
                  <a:srgbClr val="944F71"/>
                </a:solidFill>
                <a:uFill>
                  <a:solidFill>
                    <a:srgbClr val="944F71"/>
                  </a:solidFill>
                </a:uFill>
                <a:latin typeface="Tahoma"/>
                <a:cs typeface="Tahoma"/>
              </a:rPr>
              <a:t> </a:t>
            </a:r>
            <a:r>
              <a:rPr sz="1450" u="sng" spc="-30" dirty="0">
                <a:solidFill>
                  <a:srgbClr val="944F71"/>
                </a:solidFill>
                <a:uFill>
                  <a:solidFill>
                    <a:srgbClr val="944F71"/>
                  </a:solidFill>
                </a:uFill>
                <a:latin typeface="Tahoma"/>
                <a:cs typeface="Tahoma"/>
              </a:rPr>
              <a:t>А</a:t>
            </a:r>
            <a:r>
              <a:rPr sz="1450" u="sng" spc="-40" dirty="0">
                <a:solidFill>
                  <a:srgbClr val="944F71"/>
                </a:solidFill>
                <a:uFill>
                  <a:solidFill>
                    <a:srgbClr val="944F71"/>
                  </a:solidFill>
                </a:uFill>
                <a:latin typeface="Tahoma"/>
                <a:cs typeface="Tahoma"/>
              </a:rPr>
              <a:t> </a:t>
            </a:r>
            <a:r>
              <a:rPr sz="1450" u="sng" spc="-20" dirty="0">
                <a:solidFill>
                  <a:srgbClr val="944F71"/>
                </a:solidFill>
                <a:uFill>
                  <a:solidFill>
                    <a:srgbClr val="944F71"/>
                  </a:solidFill>
                </a:uFill>
                <a:latin typeface="Tahoma"/>
                <a:cs typeface="Tahoma"/>
              </a:rPr>
              <a:t>:</a:t>
            </a:r>
            <a:endParaRPr sz="1450">
              <a:latin typeface="Tahoma"/>
              <a:cs typeface="Tahoma"/>
            </a:endParaRPr>
          </a:p>
          <a:p>
            <a:pPr marL="241300" indent="-228600">
              <a:lnSpc>
                <a:spcPct val="100000"/>
              </a:lnSpc>
              <a:spcBef>
                <a:spcPts val="315"/>
              </a:spcBef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1400" dirty="0">
                <a:latin typeface="Tahoma"/>
                <a:cs typeface="Tahoma"/>
              </a:rPr>
              <a:t>быть</a:t>
            </a:r>
            <a:r>
              <a:rPr sz="1400" spc="-1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избранным</a:t>
            </a:r>
            <a:r>
              <a:rPr sz="1400" spc="-2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в</a:t>
            </a:r>
            <a:r>
              <a:rPr sz="1400" spc="-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одну</a:t>
            </a:r>
            <a:r>
              <a:rPr sz="1400" spc="-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из</a:t>
            </a:r>
            <a:r>
              <a:rPr sz="1400" spc="-2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комиссий</a:t>
            </a:r>
            <a:r>
              <a:rPr sz="1400" spc="-3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Совета;</a:t>
            </a:r>
            <a:endParaRPr sz="1400">
              <a:latin typeface="Tahoma"/>
              <a:cs typeface="Tahoma"/>
            </a:endParaRPr>
          </a:p>
          <a:p>
            <a:pPr marL="241300" indent="-228600">
              <a:lnSpc>
                <a:spcPct val="100000"/>
              </a:lnSpc>
              <a:spcBef>
                <a:spcPts val="340"/>
              </a:spcBef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1400" dirty="0">
                <a:latin typeface="Tahoma"/>
                <a:cs typeface="Tahoma"/>
              </a:rPr>
              <a:t>принимать</a:t>
            </a:r>
            <a:r>
              <a:rPr sz="1400" spc="-40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участие</a:t>
            </a:r>
            <a:r>
              <a:rPr sz="1400" spc="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в разработке</a:t>
            </a:r>
            <a:r>
              <a:rPr sz="1400" spc="-3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мероприятий,</a:t>
            </a:r>
            <a:r>
              <a:rPr sz="1400" spc="-35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их</a:t>
            </a:r>
            <a:r>
              <a:rPr sz="1400" spc="-20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проведении;</a:t>
            </a:r>
            <a:endParaRPr sz="1400">
              <a:latin typeface="Tahoma"/>
              <a:cs typeface="Tahoma"/>
            </a:endParaRPr>
          </a:p>
          <a:p>
            <a:pPr marL="241300" indent="-228600">
              <a:lnSpc>
                <a:spcPct val="100000"/>
              </a:lnSpc>
              <a:spcBef>
                <a:spcPts val="325"/>
              </a:spcBef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1400" dirty="0">
                <a:latin typeface="Tahoma"/>
                <a:cs typeface="Tahoma"/>
              </a:rPr>
              <a:t>принимать</a:t>
            </a:r>
            <a:r>
              <a:rPr sz="1400" spc="-30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участие</a:t>
            </a:r>
            <a:r>
              <a:rPr sz="1400" spc="1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в</a:t>
            </a:r>
            <a:r>
              <a:rPr sz="1400" spc="10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разработке</a:t>
            </a:r>
            <a:r>
              <a:rPr sz="1400" spc="-2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программы</a:t>
            </a:r>
            <a:r>
              <a:rPr sz="1400" spc="-10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воспитательной</a:t>
            </a:r>
            <a:r>
              <a:rPr sz="1400" spc="-3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работы в</a:t>
            </a:r>
            <a:r>
              <a:rPr sz="1400" spc="10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школе;</a:t>
            </a:r>
            <a:endParaRPr sz="1400">
              <a:latin typeface="Tahoma"/>
              <a:cs typeface="Tahoma"/>
            </a:endParaRPr>
          </a:p>
          <a:p>
            <a:pPr marL="241300" indent="-228600">
              <a:lnSpc>
                <a:spcPct val="100000"/>
              </a:lnSpc>
              <a:spcBef>
                <a:spcPts val="320"/>
              </a:spcBef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1400" spc="-5" dirty="0">
                <a:latin typeface="Tahoma"/>
                <a:cs typeface="Tahoma"/>
              </a:rPr>
              <a:t>осуществлять</a:t>
            </a:r>
            <a:r>
              <a:rPr sz="1400" spc="-3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контроль</a:t>
            </a:r>
            <a:r>
              <a:rPr sz="1400" spc="-3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за</a:t>
            </a:r>
            <a:r>
              <a:rPr sz="1400" spc="-1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выполнением</a:t>
            </a:r>
            <a:r>
              <a:rPr sz="1400" spc="-25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прав</a:t>
            </a:r>
            <a:r>
              <a:rPr sz="1400" spc="-1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ребенка</a:t>
            </a:r>
            <a:r>
              <a:rPr sz="1400" spc="-1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в</a:t>
            </a:r>
            <a:r>
              <a:rPr sz="1400" spc="5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школе.</a:t>
            </a:r>
            <a:endParaRPr sz="14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60"/>
              </a:spcBef>
              <a:buFont typeface="Arial MT"/>
              <a:buChar char="•"/>
            </a:pPr>
            <a:endParaRPr sz="185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450" u="sng" spc="-35" dirty="0">
                <a:solidFill>
                  <a:srgbClr val="944F71"/>
                </a:solidFill>
                <a:uFill>
                  <a:solidFill>
                    <a:srgbClr val="944F71"/>
                  </a:solidFill>
                </a:uFill>
                <a:latin typeface="Tahoma"/>
                <a:cs typeface="Tahoma"/>
              </a:rPr>
              <a:t>ОБЯЗАННОСТИ:</a:t>
            </a:r>
            <a:endParaRPr sz="1450">
              <a:latin typeface="Tahoma"/>
              <a:cs typeface="Tahoma"/>
            </a:endParaRPr>
          </a:p>
          <a:p>
            <a:pPr marL="241300" indent="-228600">
              <a:lnSpc>
                <a:spcPct val="100000"/>
              </a:lnSpc>
              <a:spcBef>
                <a:spcPts val="315"/>
              </a:spcBef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1400" spc="-5" dirty="0">
                <a:latin typeface="Tahoma"/>
                <a:cs typeface="Tahoma"/>
              </a:rPr>
              <a:t>работать</a:t>
            </a:r>
            <a:r>
              <a:rPr sz="1400" spc="-10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по </a:t>
            </a:r>
            <a:r>
              <a:rPr sz="1400" dirty="0">
                <a:latin typeface="Tahoma"/>
                <a:cs typeface="Tahoma"/>
              </a:rPr>
              <a:t>регламенту</a:t>
            </a:r>
            <a:r>
              <a:rPr sz="1400" spc="-4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Совета</a:t>
            </a:r>
            <a:r>
              <a:rPr sz="1400" spc="-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в</a:t>
            </a:r>
            <a:r>
              <a:rPr sz="1400" spc="10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установленные</a:t>
            </a:r>
            <a:r>
              <a:rPr sz="1400" spc="-25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сроки;</a:t>
            </a:r>
            <a:endParaRPr sz="1400">
              <a:latin typeface="Tahoma"/>
              <a:cs typeface="Tahoma"/>
            </a:endParaRPr>
          </a:p>
          <a:p>
            <a:pPr marL="241300" indent="-228600">
              <a:lnSpc>
                <a:spcPct val="100000"/>
              </a:lnSpc>
              <a:spcBef>
                <a:spcPts val="335"/>
              </a:spcBef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1400" spc="-5" dirty="0">
                <a:latin typeface="Tahoma"/>
                <a:cs typeface="Tahoma"/>
              </a:rPr>
              <a:t>поддерживать</a:t>
            </a:r>
            <a:r>
              <a:rPr sz="1400" spc="-10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связи</a:t>
            </a:r>
            <a:r>
              <a:rPr sz="1400" spc="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с</a:t>
            </a:r>
            <a:r>
              <a:rPr sz="1400" spc="-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внешкольными</a:t>
            </a:r>
            <a:r>
              <a:rPr sz="1400" spc="-15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учреждениями</a:t>
            </a:r>
            <a:r>
              <a:rPr sz="1400" spc="-2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и</a:t>
            </a:r>
            <a:r>
              <a:rPr sz="1400" spc="5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школами</a:t>
            </a:r>
            <a:r>
              <a:rPr sz="1400" spc="2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города,</a:t>
            </a:r>
            <a:r>
              <a:rPr sz="1400" spc="-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района;</a:t>
            </a:r>
            <a:endParaRPr sz="1400">
              <a:latin typeface="Tahoma"/>
              <a:cs typeface="Tahoma"/>
            </a:endParaRPr>
          </a:p>
          <a:p>
            <a:pPr marL="241300" indent="-228600">
              <a:lnSpc>
                <a:spcPct val="100000"/>
              </a:lnSpc>
              <a:spcBef>
                <a:spcPts val="325"/>
              </a:spcBef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1400" spc="-5" dirty="0">
                <a:latin typeface="Tahoma"/>
                <a:cs typeface="Tahoma"/>
              </a:rPr>
              <a:t>работать</a:t>
            </a:r>
            <a:r>
              <a:rPr sz="1400" spc="-1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в</a:t>
            </a:r>
            <a:r>
              <a:rPr sz="1400" spc="5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одной</a:t>
            </a:r>
            <a:r>
              <a:rPr sz="1400" spc="-10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из</a:t>
            </a:r>
            <a:r>
              <a:rPr sz="1400" spc="-10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комиссий </a:t>
            </a:r>
            <a:r>
              <a:rPr sz="1400" dirty="0">
                <a:latin typeface="Tahoma"/>
                <a:cs typeface="Tahoma"/>
              </a:rPr>
              <a:t>Совета.</a:t>
            </a:r>
            <a:endParaRPr sz="14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850">
              <a:latin typeface="Tahoma"/>
              <a:cs typeface="Tahoma"/>
            </a:endParaRPr>
          </a:p>
          <a:p>
            <a:pPr marL="364490">
              <a:lnSpc>
                <a:spcPct val="100000"/>
              </a:lnSpc>
            </a:pPr>
            <a:r>
              <a:rPr sz="1450" u="sng" spc="-30" dirty="0">
                <a:solidFill>
                  <a:srgbClr val="944F71"/>
                </a:solidFill>
                <a:uFill>
                  <a:solidFill>
                    <a:srgbClr val="944F71"/>
                  </a:solidFill>
                </a:uFill>
                <a:latin typeface="Tahoma"/>
                <a:cs typeface="Tahoma"/>
              </a:rPr>
              <a:t>Педагоги,</a:t>
            </a:r>
            <a:r>
              <a:rPr sz="1450" u="sng" spc="-35" dirty="0">
                <a:solidFill>
                  <a:srgbClr val="944F71"/>
                </a:solidFill>
                <a:uFill>
                  <a:solidFill>
                    <a:srgbClr val="944F71"/>
                  </a:solidFill>
                </a:uFill>
                <a:latin typeface="Tahoma"/>
                <a:cs typeface="Tahoma"/>
              </a:rPr>
              <a:t> </a:t>
            </a:r>
            <a:r>
              <a:rPr sz="1450" u="sng" spc="-25" dirty="0">
                <a:solidFill>
                  <a:srgbClr val="944F71"/>
                </a:solidFill>
                <a:uFill>
                  <a:solidFill>
                    <a:srgbClr val="944F71"/>
                  </a:solidFill>
                </a:uFill>
                <a:latin typeface="Tahoma"/>
                <a:cs typeface="Tahoma"/>
              </a:rPr>
              <a:t>родители</a:t>
            </a:r>
            <a:r>
              <a:rPr sz="1450" u="sng" spc="-55" dirty="0">
                <a:solidFill>
                  <a:srgbClr val="944F71"/>
                </a:solidFill>
                <a:uFill>
                  <a:solidFill>
                    <a:srgbClr val="944F71"/>
                  </a:solidFill>
                </a:uFill>
                <a:latin typeface="Tahoma"/>
                <a:cs typeface="Tahoma"/>
              </a:rPr>
              <a:t> </a:t>
            </a:r>
            <a:r>
              <a:rPr sz="1450" u="sng" spc="-25" dirty="0">
                <a:solidFill>
                  <a:srgbClr val="944F71"/>
                </a:solidFill>
                <a:uFill>
                  <a:solidFill>
                    <a:srgbClr val="944F71"/>
                  </a:solidFill>
                </a:uFill>
                <a:latin typeface="Tahoma"/>
                <a:cs typeface="Tahoma"/>
              </a:rPr>
              <a:t>могут</a:t>
            </a:r>
            <a:r>
              <a:rPr sz="1450" u="sng" spc="-20" dirty="0">
                <a:solidFill>
                  <a:srgbClr val="944F71"/>
                </a:solidFill>
                <a:uFill>
                  <a:solidFill>
                    <a:srgbClr val="944F71"/>
                  </a:solidFill>
                </a:uFill>
                <a:latin typeface="Tahoma"/>
                <a:cs typeface="Tahoma"/>
              </a:rPr>
              <a:t> </a:t>
            </a:r>
            <a:r>
              <a:rPr sz="1450" u="sng" spc="-30" dirty="0">
                <a:solidFill>
                  <a:srgbClr val="944F71"/>
                </a:solidFill>
                <a:uFill>
                  <a:solidFill>
                    <a:srgbClr val="944F71"/>
                  </a:solidFill>
                </a:uFill>
                <a:latin typeface="Tahoma"/>
                <a:cs typeface="Tahoma"/>
              </a:rPr>
              <a:t>участвовать</a:t>
            </a:r>
            <a:r>
              <a:rPr sz="1450" u="sng" spc="-25" dirty="0">
                <a:solidFill>
                  <a:srgbClr val="944F71"/>
                </a:solidFill>
                <a:uFill>
                  <a:solidFill>
                    <a:srgbClr val="944F71"/>
                  </a:solidFill>
                </a:uFill>
                <a:latin typeface="Tahoma"/>
                <a:cs typeface="Tahoma"/>
              </a:rPr>
              <a:t> в</a:t>
            </a:r>
            <a:r>
              <a:rPr sz="1450" u="sng" spc="-10" dirty="0">
                <a:solidFill>
                  <a:srgbClr val="944F71"/>
                </a:solidFill>
                <a:uFill>
                  <a:solidFill>
                    <a:srgbClr val="944F71"/>
                  </a:solidFill>
                </a:uFill>
                <a:latin typeface="Tahoma"/>
                <a:cs typeface="Tahoma"/>
              </a:rPr>
              <a:t> </a:t>
            </a:r>
            <a:r>
              <a:rPr sz="1450" u="sng" spc="-30" dirty="0">
                <a:solidFill>
                  <a:srgbClr val="944F71"/>
                </a:solidFill>
                <a:uFill>
                  <a:solidFill>
                    <a:srgbClr val="944F71"/>
                  </a:solidFill>
                </a:uFill>
                <a:latin typeface="Tahoma"/>
                <a:cs typeface="Tahoma"/>
              </a:rPr>
              <a:t>работе</a:t>
            </a:r>
            <a:r>
              <a:rPr sz="1450" u="sng" dirty="0">
                <a:solidFill>
                  <a:srgbClr val="944F71"/>
                </a:solidFill>
                <a:uFill>
                  <a:solidFill>
                    <a:srgbClr val="944F71"/>
                  </a:solidFill>
                </a:uFill>
                <a:latin typeface="Tahoma"/>
                <a:cs typeface="Tahoma"/>
              </a:rPr>
              <a:t> </a:t>
            </a:r>
            <a:r>
              <a:rPr sz="1450" u="sng" spc="-30" dirty="0">
                <a:solidFill>
                  <a:srgbClr val="944F71"/>
                </a:solidFill>
                <a:uFill>
                  <a:solidFill>
                    <a:srgbClr val="944F71"/>
                  </a:solidFill>
                </a:uFill>
                <a:latin typeface="Tahoma"/>
                <a:cs typeface="Tahoma"/>
              </a:rPr>
              <a:t>любой</a:t>
            </a:r>
            <a:r>
              <a:rPr sz="1450" u="sng" spc="-15" dirty="0">
                <a:solidFill>
                  <a:srgbClr val="944F71"/>
                </a:solidFill>
                <a:uFill>
                  <a:solidFill>
                    <a:srgbClr val="944F71"/>
                  </a:solidFill>
                </a:uFill>
                <a:latin typeface="Tahoma"/>
                <a:cs typeface="Tahoma"/>
              </a:rPr>
              <a:t> </a:t>
            </a:r>
            <a:r>
              <a:rPr sz="1450" u="sng" spc="-25" dirty="0">
                <a:solidFill>
                  <a:srgbClr val="944F71"/>
                </a:solidFill>
                <a:uFill>
                  <a:solidFill>
                    <a:srgbClr val="944F71"/>
                  </a:solidFill>
                </a:uFill>
                <a:latin typeface="Tahoma"/>
                <a:cs typeface="Tahoma"/>
              </a:rPr>
              <a:t>комиссии</a:t>
            </a:r>
            <a:r>
              <a:rPr sz="1450" u="sng" spc="-30" dirty="0">
                <a:solidFill>
                  <a:srgbClr val="944F71"/>
                </a:solidFill>
                <a:uFill>
                  <a:solidFill>
                    <a:srgbClr val="944F71"/>
                  </a:solidFill>
                </a:uFill>
                <a:latin typeface="Tahoma"/>
                <a:cs typeface="Tahoma"/>
              </a:rPr>
              <a:t> </a:t>
            </a:r>
            <a:r>
              <a:rPr sz="1450" u="sng" spc="-25" dirty="0">
                <a:solidFill>
                  <a:srgbClr val="944F71"/>
                </a:solidFill>
                <a:uFill>
                  <a:solidFill>
                    <a:srgbClr val="944F71"/>
                  </a:solidFill>
                </a:uFill>
                <a:latin typeface="Tahoma"/>
                <a:cs typeface="Tahoma"/>
              </a:rPr>
              <a:t>с</a:t>
            </a:r>
            <a:r>
              <a:rPr sz="1450" u="sng" dirty="0">
                <a:solidFill>
                  <a:srgbClr val="944F71"/>
                </a:solidFill>
                <a:uFill>
                  <a:solidFill>
                    <a:srgbClr val="944F71"/>
                  </a:solidFill>
                </a:uFill>
                <a:latin typeface="Tahoma"/>
                <a:cs typeface="Tahoma"/>
              </a:rPr>
              <a:t> </a:t>
            </a:r>
            <a:r>
              <a:rPr sz="1450" u="sng" spc="-30" dirty="0">
                <a:solidFill>
                  <a:srgbClr val="944F71"/>
                </a:solidFill>
                <a:uFill>
                  <a:solidFill>
                    <a:srgbClr val="944F71"/>
                  </a:solidFill>
                </a:uFill>
                <a:latin typeface="Tahoma"/>
                <a:cs typeface="Tahoma"/>
              </a:rPr>
              <a:t>правом</a:t>
            </a:r>
            <a:r>
              <a:rPr sz="1450" u="sng" spc="-15" dirty="0">
                <a:solidFill>
                  <a:srgbClr val="944F71"/>
                </a:solidFill>
                <a:uFill>
                  <a:solidFill>
                    <a:srgbClr val="944F71"/>
                  </a:solidFill>
                </a:uFill>
                <a:latin typeface="Tahoma"/>
                <a:cs typeface="Tahoma"/>
              </a:rPr>
              <a:t> </a:t>
            </a:r>
            <a:r>
              <a:rPr sz="1450" u="sng" spc="-25" dirty="0">
                <a:solidFill>
                  <a:srgbClr val="944F71"/>
                </a:solidFill>
                <a:uFill>
                  <a:solidFill>
                    <a:srgbClr val="944F71"/>
                  </a:solidFill>
                </a:uFill>
                <a:latin typeface="Tahoma"/>
                <a:cs typeface="Tahoma"/>
              </a:rPr>
              <a:t>голоса.</a:t>
            </a:r>
            <a:endParaRPr sz="145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958</Words>
  <Application>Microsoft Office PowerPoint</Application>
  <PresentationFormat>Широкоэкранный</PresentationFormat>
  <Paragraphs>161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1" baseType="lpstr">
      <vt:lpstr>Arial MT</vt:lpstr>
      <vt:lpstr>Calibri</vt:lpstr>
      <vt:lpstr>Calibri Light</vt:lpstr>
      <vt:lpstr>Tahoma</vt:lpstr>
      <vt:lpstr>Times New Roman</vt:lpstr>
      <vt:lpstr>Verdana</vt:lpstr>
      <vt:lpstr>Office Theme</vt:lpstr>
      <vt:lpstr>Презентация PowerPoint</vt:lpstr>
      <vt:lpstr>Школьное ученическое  самоуправление (Совет учащихся)</vt:lpstr>
      <vt:lpstr>Цель Совета учащихся</vt:lpstr>
      <vt:lpstr>Задачи деятельности ШУС</vt:lpstr>
      <vt:lpstr>Функции Совета учащихся</vt:lpstr>
      <vt:lpstr>Структура Совета учащихся</vt:lpstr>
      <vt:lpstr>Кто может принимать участие в  деятельности Совета учащихся?</vt:lpstr>
      <vt:lpstr>Общие положения</vt:lpstr>
      <vt:lpstr>ПРАВА И ОБЯЗАННОСТИ членов Совета учащихся</vt:lpstr>
      <vt:lpstr>Содержание деятельности Совета</vt:lpstr>
      <vt:lpstr>ОБЯЗАННОСТИ ОСНОВНЫХ  ДОЛЖНОСТНЫХ ЛИЦ  СОВЕТА УЧАЩИХСЯ</vt:lpstr>
      <vt:lpstr>Презентация PowerPoint</vt:lpstr>
      <vt:lpstr>Член Совета обучающихся обязан:</vt:lpstr>
      <vt:lpstr>Член Совета имеет право: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 Obstinate</dc:creator>
  <cp:lastModifiedBy>учитель</cp:lastModifiedBy>
  <cp:revision>2</cp:revision>
  <dcterms:created xsi:type="dcterms:W3CDTF">2024-02-27T05:39:11Z</dcterms:created>
  <dcterms:modified xsi:type="dcterms:W3CDTF">2024-02-28T05:51:49Z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2024-02-26T00:00:00Z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2024-02-27T00:00:00Z</vt:filetime>
  </property>
</Properties>
</file>